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7" r:id="rId2"/>
    <p:sldId id="281" r:id="rId3"/>
    <p:sldId id="302" r:id="rId4"/>
    <p:sldId id="303" r:id="rId5"/>
    <p:sldId id="259" r:id="rId6"/>
    <p:sldId id="321" r:id="rId7"/>
    <p:sldId id="305" r:id="rId8"/>
    <p:sldId id="311" r:id="rId9"/>
    <p:sldId id="283" r:id="rId10"/>
    <p:sldId id="312" r:id="rId11"/>
    <p:sldId id="294" r:id="rId12"/>
    <p:sldId id="314" r:id="rId13"/>
    <p:sldId id="307" r:id="rId14"/>
    <p:sldId id="316" r:id="rId15"/>
    <p:sldId id="309" r:id="rId16"/>
    <p:sldId id="318" r:id="rId17"/>
    <p:sldId id="310" r:id="rId18"/>
    <p:sldId id="320" r:id="rId19"/>
    <p:sldId id="308" r:id="rId20"/>
    <p:sldId id="323" r:id="rId21"/>
    <p:sldId id="324" r:id="rId22"/>
    <p:sldId id="301"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2" d="100"/>
          <a:sy n="72" d="100"/>
        </p:scale>
        <p:origin x="81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43EE59-3DC6-48DC-B5A0-560162A1F95F}" type="datetimeFigureOut">
              <a:rPr lang="en-GB" smtClean="0"/>
              <a:t>21/06/2019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DC99CC-6754-44DF-94BE-E51EEF5EDF00}" type="slidenum">
              <a:rPr lang="en-GB" smtClean="0"/>
              <a:t>‹#›</a:t>
            </a:fld>
            <a:endParaRPr lang="en-GB"/>
          </a:p>
        </p:txBody>
      </p:sp>
    </p:spTree>
    <p:extLst>
      <p:ext uri="{BB962C8B-B14F-4D97-AF65-F5344CB8AC3E}">
        <p14:creationId xmlns:p14="http://schemas.microsoft.com/office/powerpoint/2010/main" val="11145379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lesson is </a:t>
            </a:r>
            <a:r>
              <a:rPr lang="en-GB"/>
              <a:t>around 2 hours</a:t>
            </a:r>
            <a:endParaRPr lang="en-GB" dirty="0"/>
          </a:p>
        </p:txBody>
      </p:sp>
      <p:sp>
        <p:nvSpPr>
          <p:cNvPr id="4" name="Slide Number Placeholder 3"/>
          <p:cNvSpPr>
            <a:spLocks noGrp="1"/>
          </p:cNvSpPr>
          <p:nvPr>
            <p:ph type="sldNum" sz="quarter" idx="10"/>
          </p:nvPr>
        </p:nvSpPr>
        <p:spPr/>
        <p:txBody>
          <a:bodyPr/>
          <a:lstStyle/>
          <a:p>
            <a:fld id="{6B9E4CA7-7173-4CD1-9EF7-0199FDC408F9}" type="slidenum">
              <a:rPr lang="en-GB" smtClean="0"/>
              <a:t>1</a:t>
            </a:fld>
            <a:endParaRPr lang="en-GB"/>
          </a:p>
        </p:txBody>
      </p:sp>
    </p:spTree>
    <p:extLst>
      <p:ext uri="{BB962C8B-B14F-4D97-AF65-F5344CB8AC3E}">
        <p14:creationId xmlns:p14="http://schemas.microsoft.com/office/powerpoint/2010/main" val="6710201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Elicit the activities: the topic, words/vocabulary, speaking:  reading, writing</a:t>
            </a:r>
          </a:p>
        </p:txBody>
      </p:sp>
      <p:sp>
        <p:nvSpPr>
          <p:cNvPr id="4" name="Slide Number Placeholder 3"/>
          <p:cNvSpPr>
            <a:spLocks noGrp="1"/>
          </p:cNvSpPr>
          <p:nvPr>
            <p:ph type="sldNum" sz="quarter" idx="5"/>
          </p:nvPr>
        </p:nvSpPr>
        <p:spPr/>
        <p:txBody>
          <a:bodyPr/>
          <a:lstStyle/>
          <a:p>
            <a:fld id="{DEDC99CC-6754-44DF-94BE-E51EEF5EDF00}" type="slidenum">
              <a:rPr lang="en-GB" smtClean="0"/>
              <a:t>2</a:t>
            </a:fld>
            <a:endParaRPr lang="en-GB"/>
          </a:p>
        </p:txBody>
      </p:sp>
    </p:spTree>
    <p:extLst>
      <p:ext uri="{BB962C8B-B14F-4D97-AF65-F5344CB8AC3E}">
        <p14:creationId xmlns:p14="http://schemas.microsoft.com/office/powerpoint/2010/main" val="18945923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provides a lead-in to the lesson</a:t>
            </a:r>
          </a:p>
        </p:txBody>
      </p:sp>
      <p:sp>
        <p:nvSpPr>
          <p:cNvPr id="4" name="Slide Number Placeholder 3"/>
          <p:cNvSpPr>
            <a:spLocks noGrp="1"/>
          </p:cNvSpPr>
          <p:nvPr>
            <p:ph type="sldNum" sz="quarter" idx="5"/>
          </p:nvPr>
        </p:nvSpPr>
        <p:spPr/>
        <p:txBody>
          <a:bodyPr/>
          <a:lstStyle/>
          <a:p>
            <a:fld id="{DEDC99CC-6754-44DF-94BE-E51EEF5EDF00}" type="slidenum">
              <a:rPr lang="en-GB" smtClean="0"/>
              <a:t>3</a:t>
            </a:fld>
            <a:endParaRPr lang="en-GB"/>
          </a:p>
        </p:txBody>
      </p:sp>
    </p:spTree>
    <p:extLst>
      <p:ext uri="{BB962C8B-B14F-4D97-AF65-F5344CB8AC3E}">
        <p14:creationId xmlns:p14="http://schemas.microsoft.com/office/powerpoint/2010/main" val="9246471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Elicit/present; fossil fuels</a:t>
            </a:r>
          </a:p>
        </p:txBody>
      </p:sp>
      <p:sp>
        <p:nvSpPr>
          <p:cNvPr id="4" name="Slide Number Placeholder 3"/>
          <p:cNvSpPr>
            <a:spLocks noGrp="1"/>
          </p:cNvSpPr>
          <p:nvPr>
            <p:ph type="sldNum" sz="quarter" idx="5"/>
          </p:nvPr>
        </p:nvSpPr>
        <p:spPr/>
        <p:txBody>
          <a:bodyPr/>
          <a:lstStyle/>
          <a:p>
            <a:fld id="{DEDC99CC-6754-44DF-94BE-E51EEF5EDF00}" type="slidenum">
              <a:rPr lang="en-GB" smtClean="0"/>
              <a:t>4</a:t>
            </a:fld>
            <a:endParaRPr lang="en-GB"/>
          </a:p>
        </p:txBody>
      </p:sp>
    </p:spTree>
    <p:extLst>
      <p:ext uri="{BB962C8B-B14F-4D97-AF65-F5344CB8AC3E}">
        <p14:creationId xmlns:p14="http://schemas.microsoft.com/office/powerpoint/2010/main" val="13194610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can print</a:t>
            </a:r>
            <a:r>
              <a:rPr lang="en-GB" baseline="0" dirty="0"/>
              <a:t> and cut up this sheet for learners to match in groups. </a:t>
            </a:r>
            <a:r>
              <a:rPr lang="en-GB" dirty="0"/>
              <a:t>Key: 1)d 2)a  3)e  4)h  5)g   6) f  7)c 8)b   </a:t>
            </a:r>
          </a:p>
        </p:txBody>
      </p:sp>
      <p:sp>
        <p:nvSpPr>
          <p:cNvPr id="4" name="Slide Number Placeholder 3"/>
          <p:cNvSpPr>
            <a:spLocks noGrp="1"/>
          </p:cNvSpPr>
          <p:nvPr>
            <p:ph type="sldNum" sz="quarter" idx="10"/>
          </p:nvPr>
        </p:nvSpPr>
        <p:spPr/>
        <p:txBody>
          <a:bodyPr/>
          <a:lstStyle/>
          <a:p>
            <a:fld id="{6B9E4CA7-7173-4CD1-9EF7-0199FDC408F9}" type="slidenum">
              <a:rPr lang="en-GB" smtClean="0"/>
              <a:t>5</a:t>
            </a:fld>
            <a:endParaRPr lang="en-GB"/>
          </a:p>
        </p:txBody>
      </p:sp>
    </p:spTree>
    <p:extLst>
      <p:ext uri="{BB962C8B-B14F-4D97-AF65-F5344CB8AC3E}">
        <p14:creationId xmlns:p14="http://schemas.microsoft.com/office/powerpoint/2010/main" val="4278129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There are six texts about the fossil fuels in six different countries. Have the whole class say what they think in groups about these questions. after all the reading has been done, bring the class back to see what they now think. There is one question here about each country.</a:t>
            </a:r>
          </a:p>
        </p:txBody>
      </p:sp>
      <p:sp>
        <p:nvSpPr>
          <p:cNvPr id="4" name="Slide Number Placeholder 3"/>
          <p:cNvSpPr>
            <a:spLocks noGrp="1"/>
          </p:cNvSpPr>
          <p:nvPr>
            <p:ph type="sldNum" sz="quarter" idx="5"/>
          </p:nvPr>
        </p:nvSpPr>
        <p:spPr/>
        <p:txBody>
          <a:bodyPr/>
          <a:lstStyle/>
          <a:p>
            <a:fld id="{DEDC99CC-6754-44DF-94BE-E51EEF5EDF00}" type="slidenum">
              <a:rPr lang="en-GB" smtClean="0"/>
              <a:t>6</a:t>
            </a:fld>
            <a:endParaRPr lang="en-GB"/>
          </a:p>
        </p:txBody>
      </p:sp>
    </p:spTree>
    <p:extLst>
      <p:ext uri="{BB962C8B-B14F-4D97-AF65-F5344CB8AC3E}">
        <p14:creationId xmlns:p14="http://schemas.microsoft.com/office/powerpoint/2010/main" val="39281034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Explain these are sentences and pictures from the text. Key:  1) b  2) e)  3)  f 4) c  5) d 6) a</a:t>
            </a:r>
          </a:p>
          <a:p>
            <a:r>
              <a:rPr lang="en-GB" dirty="0"/>
              <a:t>Now organise the class into six groups, each group will read about one country. Hand out the pre-set questions </a:t>
            </a:r>
            <a:r>
              <a:rPr lang="en-GB" dirty="0" err="1"/>
              <a:t>fro</a:t>
            </a:r>
            <a:r>
              <a:rPr lang="en-GB" dirty="0"/>
              <a:t> each group and have ss say what they think before reading. Then they read and check and compare answers.</a:t>
            </a:r>
          </a:p>
        </p:txBody>
      </p:sp>
      <p:sp>
        <p:nvSpPr>
          <p:cNvPr id="4" name="Slide Number Placeholder 3"/>
          <p:cNvSpPr>
            <a:spLocks noGrp="1"/>
          </p:cNvSpPr>
          <p:nvPr>
            <p:ph type="sldNum" sz="quarter" idx="5"/>
          </p:nvPr>
        </p:nvSpPr>
        <p:spPr/>
        <p:txBody>
          <a:bodyPr/>
          <a:lstStyle/>
          <a:p>
            <a:fld id="{DEDC99CC-6754-44DF-94BE-E51EEF5EDF00}" type="slidenum">
              <a:rPr lang="en-GB" smtClean="0"/>
              <a:t>7</a:t>
            </a:fld>
            <a:endParaRPr lang="en-GB"/>
          </a:p>
        </p:txBody>
      </p:sp>
    </p:spTree>
    <p:extLst>
      <p:ext uri="{BB962C8B-B14F-4D97-AF65-F5344CB8AC3E}">
        <p14:creationId xmlns:p14="http://schemas.microsoft.com/office/powerpoint/2010/main" val="12482262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t>
            </a:r>
          </a:p>
        </p:txBody>
      </p:sp>
      <p:sp>
        <p:nvSpPr>
          <p:cNvPr id="4" name="Slide Number Placeholder 3"/>
          <p:cNvSpPr>
            <a:spLocks noGrp="1"/>
          </p:cNvSpPr>
          <p:nvPr>
            <p:ph type="sldNum" sz="quarter" idx="5"/>
          </p:nvPr>
        </p:nvSpPr>
        <p:spPr/>
        <p:txBody>
          <a:bodyPr/>
          <a:lstStyle/>
          <a:p>
            <a:fld id="{DEDC99CC-6754-44DF-94BE-E51EEF5EDF00}" type="slidenum">
              <a:rPr lang="en-GB" smtClean="0"/>
              <a:t>20</a:t>
            </a:fld>
            <a:endParaRPr lang="en-GB"/>
          </a:p>
        </p:txBody>
      </p:sp>
    </p:spTree>
    <p:extLst>
      <p:ext uri="{BB962C8B-B14F-4D97-AF65-F5344CB8AC3E}">
        <p14:creationId xmlns:p14="http://schemas.microsoft.com/office/powerpoint/2010/main" val="31484990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Japan: global Spain &amp; France: raged  Australia: eat up  Argentina: determined Kenya: delegations Colombia: respiratory</a:t>
            </a:r>
          </a:p>
        </p:txBody>
      </p:sp>
      <p:sp>
        <p:nvSpPr>
          <p:cNvPr id="4" name="Slide Number Placeholder 3"/>
          <p:cNvSpPr>
            <a:spLocks noGrp="1"/>
          </p:cNvSpPr>
          <p:nvPr>
            <p:ph type="sldNum" sz="quarter" idx="5"/>
          </p:nvPr>
        </p:nvSpPr>
        <p:spPr/>
        <p:txBody>
          <a:bodyPr/>
          <a:lstStyle/>
          <a:p>
            <a:fld id="{DEDC99CC-6754-44DF-94BE-E51EEF5EDF00}" type="slidenum">
              <a:rPr lang="en-GB" smtClean="0"/>
              <a:t>22</a:t>
            </a:fld>
            <a:endParaRPr lang="en-GB"/>
          </a:p>
        </p:txBody>
      </p:sp>
    </p:spTree>
    <p:extLst>
      <p:ext uri="{BB962C8B-B14F-4D97-AF65-F5344CB8AC3E}">
        <p14:creationId xmlns:p14="http://schemas.microsoft.com/office/powerpoint/2010/main" val="11633618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611F29-D411-4FDC-8F14-4061E46A400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75F8FB4-8C74-42D2-B231-2D3AC71D559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3AD3776-64B9-4355-9970-3DE6F2477FBB}"/>
              </a:ext>
            </a:extLst>
          </p:cNvPr>
          <p:cNvSpPr>
            <a:spLocks noGrp="1"/>
          </p:cNvSpPr>
          <p:nvPr>
            <p:ph type="dt" sz="half" idx="10"/>
          </p:nvPr>
        </p:nvSpPr>
        <p:spPr/>
        <p:txBody>
          <a:bodyPr/>
          <a:lstStyle/>
          <a:p>
            <a:fld id="{4D4D1FF7-D622-4C47-9DD8-B2A623D51C82}" type="datetimeFigureOut">
              <a:rPr lang="en-GB" smtClean="0"/>
              <a:t>21/06/2019</a:t>
            </a:fld>
            <a:endParaRPr lang="en-GB"/>
          </a:p>
        </p:txBody>
      </p:sp>
      <p:sp>
        <p:nvSpPr>
          <p:cNvPr id="5" name="Footer Placeholder 4">
            <a:extLst>
              <a:ext uri="{FF2B5EF4-FFF2-40B4-BE49-F238E27FC236}">
                <a16:creationId xmlns:a16="http://schemas.microsoft.com/office/drawing/2014/main" id="{AC30AED2-77C9-432F-9500-ED27361B77A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58EFE18-00F9-4655-88A0-BD683369AA6E}"/>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1393548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55E5B9-BDD8-493D-A0B2-055F96CD7DC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362A8B3-3E01-4414-97AD-04F6533B25C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4CBC629-5022-43A6-B0C9-C9518B5258A6}"/>
              </a:ext>
            </a:extLst>
          </p:cNvPr>
          <p:cNvSpPr>
            <a:spLocks noGrp="1"/>
          </p:cNvSpPr>
          <p:nvPr>
            <p:ph type="dt" sz="half" idx="10"/>
          </p:nvPr>
        </p:nvSpPr>
        <p:spPr/>
        <p:txBody>
          <a:bodyPr/>
          <a:lstStyle/>
          <a:p>
            <a:fld id="{4D4D1FF7-D622-4C47-9DD8-B2A623D51C82}" type="datetimeFigureOut">
              <a:rPr lang="en-GB" smtClean="0"/>
              <a:t>21/06/2019</a:t>
            </a:fld>
            <a:endParaRPr lang="en-GB"/>
          </a:p>
        </p:txBody>
      </p:sp>
      <p:sp>
        <p:nvSpPr>
          <p:cNvPr id="5" name="Footer Placeholder 4">
            <a:extLst>
              <a:ext uri="{FF2B5EF4-FFF2-40B4-BE49-F238E27FC236}">
                <a16:creationId xmlns:a16="http://schemas.microsoft.com/office/drawing/2014/main" id="{06FCB9EC-A064-4665-9371-321C534DA0C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872B216-180F-42DC-B8D8-82CB5F921829}"/>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35385678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2D5E173-BD37-4521-B920-35D193F6061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98430AF-868A-488B-B984-258F5AF6498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07F6D59-5A33-4BA3-9788-1CAC312224CE}"/>
              </a:ext>
            </a:extLst>
          </p:cNvPr>
          <p:cNvSpPr>
            <a:spLocks noGrp="1"/>
          </p:cNvSpPr>
          <p:nvPr>
            <p:ph type="dt" sz="half" idx="10"/>
          </p:nvPr>
        </p:nvSpPr>
        <p:spPr/>
        <p:txBody>
          <a:bodyPr/>
          <a:lstStyle/>
          <a:p>
            <a:fld id="{4D4D1FF7-D622-4C47-9DD8-B2A623D51C82}" type="datetimeFigureOut">
              <a:rPr lang="en-GB" smtClean="0"/>
              <a:t>21/06/2019</a:t>
            </a:fld>
            <a:endParaRPr lang="en-GB"/>
          </a:p>
        </p:txBody>
      </p:sp>
      <p:sp>
        <p:nvSpPr>
          <p:cNvPr id="5" name="Footer Placeholder 4">
            <a:extLst>
              <a:ext uri="{FF2B5EF4-FFF2-40B4-BE49-F238E27FC236}">
                <a16:creationId xmlns:a16="http://schemas.microsoft.com/office/drawing/2014/main" id="{56BCF29D-CA1D-47E5-BDD0-B03269E4A8D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8323DD4-A54E-454F-A48C-2E9939242F16}"/>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2365371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BF0B0E-70B7-4205-9234-11F08E6E48E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E7F1F9E-E35E-46FC-8527-C369332E72C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1713EDA-55F5-4785-813D-E22AB85BCFF6}"/>
              </a:ext>
            </a:extLst>
          </p:cNvPr>
          <p:cNvSpPr>
            <a:spLocks noGrp="1"/>
          </p:cNvSpPr>
          <p:nvPr>
            <p:ph type="dt" sz="half" idx="10"/>
          </p:nvPr>
        </p:nvSpPr>
        <p:spPr/>
        <p:txBody>
          <a:bodyPr/>
          <a:lstStyle/>
          <a:p>
            <a:fld id="{4D4D1FF7-D622-4C47-9DD8-B2A623D51C82}" type="datetimeFigureOut">
              <a:rPr lang="en-GB" smtClean="0"/>
              <a:t>21/06/2019</a:t>
            </a:fld>
            <a:endParaRPr lang="en-GB"/>
          </a:p>
        </p:txBody>
      </p:sp>
      <p:sp>
        <p:nvSpPr>
          <p:cNvPr id="5" name="Footer Placeholder 4">
            <a:extLst>
              <a:ext uri="{FF2B5EF4-FFF2-40B4-BE49-F238E27FC236}">
                <a16:creationId xmlns:a16="http://schemas.microsoft.com/office/drawing/2014/main" id="{2A21519A-684B-49B3-8CFD-B16A1B3CBB4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BDB6102-B47F-42BF-A751-84B4BC20812F}"/>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36077979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CEC2D9-8DB2-47A3-A140-E1FDA2FA19D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9E572F8-4955-480B-8A78-7214ED82481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92B2756-0979-4327-8850-1759E2CCA52F}"/>
              </a:ext>
            </a:extLst>
          </p:cNvPr>
          <p:cNvSpPr>
            <a:spLocks noGrp="1"/>
          </p:cNvSpPr>
          <p:nvPr>
            <p:ph type="dt" sz="half" idx="10"/>
          </p:nvPr>
        </p:nvSpPr>
        <p:spPr/>
        <p:txBody>
          <a:bodyPr/>
          <a:lstStyle/>
          <a:p>
            <a:fld id="{4D4D1FF7-D622-4C47-9DD8-B2A623D51C82}" type="datetimeFigureOut">
              <a:rPr lang="en-GB" smtClean="0"/>
              <a:t>21/06/2019</a:t>
            </a:fld>
            <a:endParaRPr lang="en-GB"/>
          </a:p>
        </p:txBody>
      </p:sp>
      <p:sp>
        <p:nvSpPr>
          <p:cNvPr id="5" name="Footer Placeholder 4">
            <a:extLst>
              <a:ext uri="{FF2B5EF4-FFF2-40B4-BE49-F238E27FC236}">
                <a16:creationId xmlns:a16="http://schemas.microsoft.com/office/drawing/2014/main" id="{3A7CB524-4ADF-440F-A054-D9AC9955980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B31E9CE-34A7-4474-9F43-13DB3FB66E53}"/>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40743264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33E56B-516B-4585-A733-3D2AD757A32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3760771-2658-461A-8606-D4D5B9B966E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27FE0E1-DB1E-4A31-8DDB-C49D3A4B948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C89D048-5ECB-4F50-BA33-02B72DB9482B}"/>
              </a:ext>
            </a:extLst>
          </p:cNvPr>
          <p:cNvSpPr>
            <a:spLocks noGrp="1"/>
          </p:cNvSpPr>
          <p:nvPr>
            <p:ph type="dt" sz="half" idx="10"/>
          </p:nvPr>
        </p:nvSpPr>
        <p:spPr/>
        <p:txBody>
          <a:bodyPr/>
          <a:lstStyle/>
          <a:p>
            <a:fld id="{4D4D1FF7-D622-4C47-9DD8-B2A623D51C82}" type="datetimeFigureOut">
              <a:rPr lang="en-GB" smtClean="0"/>
              <a:t>21/06/2019</a:t>
            </a:fld>
            <a:endParaRPr lang="en-GB"/>
          </a:p>
        </p:txBody>
      </p:sp>
      <p:sp>
        <p:nvSpPr>
          <p:cNvPr id="6" name="Footer Placeholder 5">
            <a:extLst>
              <a:ext uri="{FF2B5EF4-FFF2-40B4-BE49-F238E27FC236}">
                <a16:creationId xmlns:a16="http://schemas.microsoft.com/office/drawing/2014/main" id="{B262324C-EF67-445B-A551-8A17039469D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6D2D161-482D-4B8B-8825-87DE5B91C505}"/>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1741781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43A63F-1708-4F27-AE21-48EA169585D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945DABA-E42C-4B5A-A34B-D78D8B6973F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9746EFC-C0E1-421D-9518-7834D04093E6}"/>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92153E5-4247-42F7-8F54-1CA9B67DD50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CE8C44B-BFDC-4BB9-B8F0-A1644D2380B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9AE6662-678C-4233-ADAE-BB3C058B82FE}"/>
              </a:ext>
            </a:extLst>
          </p:cNvPr>
          <p:cNvSpPr>
            <a:spLocks noGrp="1"/>
          </p:cNvSpPr>
          <p:nvPr>
            <p:ph type="dt" sz="half" idx="10"/>
          </p:nvPr>
        </p:nvSpPr>
        <p:spPr/>
        <p:txBody>
          <a:bodyPr/>
          <a:lstStyle/>
          <a:p>
            <a:fld id="{4D4D1FF7-D622-4C47-9DD8-B2A623D51C82}" type="datetimeFigureOut">
              <a:rPr lang="en-GB" smtClean="0"/>
              <a:t>21/06/2019</a:t>
            </a:fld>
            <a:endParaRPr lang="en-GB"/>
          </a:p>
        </p:txBody>
      </p:sp>
      <p:sp>
        <p:nvSpPr>
          <p:cNvPr id="8" name="Footer Placeholder 7">
            <a:extLst>
              <a:ext uri="{FF2B5EF4-FFF2-40B4-BE49-F238E27FC236}">
                <a16:creationId xmlns:a16="http://schemas.microsoft.com/office/drawing/2014/main" id="{EF1A2325-3A55-4B60-A7A7-FC7C201E397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C7326D9-3752-48E5-A48D-B9F877974798}"/>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13156163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6DD2D4-693A-4614-81F5-B31A48AA093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B183BB0-82C0-41B2-8CA1-15832676C61E}"/>
              </a:ext>
            </a:extLst>
          </p:cNvPr>
          <p:cNvSpPr>
            <a:spLocks noGrp="1"/>
          </p:cNvSpPr>
          <p:nvPr>
            <p:ph type="dt" sz="half" idx="10"/>
          </p:nvPr>
        </p:nvSpPr>
        <p:spPr/>
        <p:txBody>
          <a:bodyPr/>
          <a:lstStyle/>
          <a:p>
            <a:fld id="{4D4D1FF7-D622-4C47-9DD8-B2A623D51C82}" type="datetimeFigureOut">
              <a:rPr lang="en-GB" smtClean="0"/>
              <a:t>21/06/2019</a:t>
            </a:fld>
            <a:endParaRPr lang="en-GB"/>
          </a:p>
        </p:txBody>
      </p:sp>
      <p:sp>
        <p:nvSpPr>
          <p:cNvPr id="4" name="Footer Placeholder 3">
            <a:extLst>
              <a:ext uri="{FF2B5EF4-FFF2-40B4-BE49-F238E27FC236}">
                <a16:creationId xmlns:a16="http://schemas.microsoft.com/office/drawing/2014/main" id="{E151C4E2-B283-45B9-94C9-A267DF0E0A6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C2F5964-3C26-443B-94BC-CEE495E22D23}"/>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659098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F6C638D-6972-444F-9B97-A69F8205562C}"/>
              </a:ext>
            </a:extLst>
          </p:cNvPr>
          <p:cNvSpPr>
            <a:spLocks noGrp="1"/>
          </p:cNvSpPr>
          <p:nvPr>
            <p:ph type="dt" sz="half" idx="10"/>
          </p:nvPr>
        </p:nvSpPr>
        <p:spPr/>
        <p:txBody>
          <a:bodyPr/>
          <a:lstStyle/>
          <a:p>
            <a:fld id="{4D4D1FF7-D622-4C47-9DD8-B2A623D51C82}" type="datetimeFigureOut">
              <a:rPr lang="en-GB" smtClean="0"/>
              <a:t>21/06/2019</a:t>
            </a:fld>
            <a:endParaRPr lang="en-GB"/>
          </a:p>
        </p:txBody>
      </p:sp>
      <p:sp>
        <p:nvSpPr>
          <p:cNvPr id="3" name="Footer Placeholder 2">
            <a:extLst>
              <a:ext uri="{FF2B5EF4-FFF2-40B4-BE49-F238E27FC236}">
                <a16:creationId xmlns:a16="http://schemas.microsoft.com/office/drawing/2014/main" id="{FD23426F-947A-4CCF-8721-4531ABE49E1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90AFDB7-5776-47D1-B9E6-AECCEE134E7D}"/>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30395041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1C1202-B1B3-4892-808C-44DB4D34FED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8F747C1-43F7-497B-85C1-587BD83A070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FFF3DD6-6500-45AC-A08F-7C63DEDFED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63E909C-2182-47F4-A7F1-213A7D04FFB3}"/>
              </a:ext>
            </a:extLst>
          </p:cNvPr>
          <p:cNvSpPr>
            <a:spLocks noGrp="1"/>
          </p:cNvSpPr>
          <p:nvPr>
            <p:ph type="dt" sz="half" idx="10"/>
          </p:nvPr>
        </p:nvSpPr>
        <p:spPr/>
        <p:txBody>
          <a:bodyPr/>
          <a:lstStyle/>
          <a:p>
            <a:fld id="{4D4D1FF7-D622-4C47-9DD8-B2A623D51C82}" type="datetimeFigureOut">
              <a:rPr lang="en-GB" smtClean="0"/>
              <a:t>21/06/2019</a:t>
            </a:fld>
            <a:endParaRPr lang="en-GB"/>
          </a:p>
        </p:txBody>
      </p:sp>
      <p:sp>
        <p:nvSpPr>
          <p:cNvPr id="6" name="Footer Placeholder 5">
            <a:extLst>
              <a:ext uri="{FF2B5EF4-FFF2-40B4-BE49-F238E27FC236}">
                <a16:creationId xmlns:a16="http://schemas.microsoft.com/office/drawing/2014/main" id="{F1CF8534-D5ED-4341-9418-617037C9D36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4C87C7E-BAFD-4C85-B1C0-5DF6D8F58177}"/>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3105326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FB4802-3C4E-4C08-8856-D2B72DA4C0A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50B13C6-94FA-4311-880A-9444B755A6A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078DF70-541A-4626-B0E4-CD75D1B2ED9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CBBA3FE-D4AD-4768-8533-5DBEB90FC719}"/>
              </a:ext>
            </a:extLst>
          </p:cNvPr>
          <p:cNvSpPr>
            <a:spLocks noGrp="1"/>
          </p:cNvSpPr>
          <p:nvPr>
            <p:ph type="dt" sz="half" idx="10"/>
          </p:nvPr>
        </p:nvSpPr>
        <p:spPr/>
        <p:txBody>
          <a:bodyPr/>
          <a:lstStyle/>
          <a:p>
            <a:fld id="{4D4D1FF7-D622-4C47-9DD8-B2A623D51C82}" type="datetimeFigureOut">
              <a:rPr lang="en-GB" smtClean="0"/>
              <a:t>21/06/2019</a:t>
            </a:fld>
            <a:endParaRPr lang="en-GB"/>
          </a:p>
        </p:txBody>
      </p:sp>
      <p:sp>
        <p:nvSpPr>
          <p:cNvPr id="6" name="Footer Placeholder 5">
            <a:extLst>
              <a:ext uri="{FF2B5EF4-FFF2-40B4-BE49-F238E27FC236}">
                <a16:creationId xmlns:a16="http://schemas.microsoft.com/office/drawing/2014/main" id="{36DEDFA0-880D-4778-8E8F-5F346093AEC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F577334-6968-4916-9F07-C3AADB27D8A1}"/>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38963829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D597902-936E-4E81-B057-5E98EB81AF1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D9BCCFD-0B83-4A35-A5F1-09F43853557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D0FC83B-796C-4357-AC96-2312F1DD7E5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4D1FF7-D622-4C47-9DD8-B2A623D51C82}" type="datetimeFigureOut">
              <a:rPr lang="en-GB" smtClean="0"/>
              <a:t>21/06/2019</a:t>
            </a:fld>
            <a:endParaRPr lang="en-GB"/>
          </a:p>
        </p:txBody>
      </p:sp>
      <p:sp>
        <p:nvSpPr>
          <p:cNvPr id="5" name="Footer Placeholder 4">
            <a:extLst>
              <a:ext uri="{FF2B5EF4-FFF2-40B4-BE49-F238E27FC236}">
                <a16:creationId xmlns:a16="http://schemas.microsoft.com/office/drawing/2014/main" id="{66CF55BD-CE78-4331-B81C-27F910B399A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74CB115F-E78F-4D7C-BF2E-06CEE11F24D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FF5A9D-8CC4-4EFC-B576-EE74398F57DE}" type="slidenum">
              <a:rPr lang="en-GB" smtClean="0"/>
              <a:t>‹#›</a:t>
            </a:fld>
            <a:endParaRPr lang="en-GB"/>
          </a:p>
        </p:txBody>
      </p:sp>
    </p:spTree>
    <p:extLst>
      <p:ext uri="{BB962C8B-B14F-4D97-AF65-F5344CB8AC3E}">
        <p14:creationId xmlns:p14="http://schemas.microsoft.com/office/powerpoint/2010/main" val="15203324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g"/><Relationship Id="rId4" Type="http://schemas.openxmlformats.org/officeDocument/2006/relationships/image" Target="../media/image4.jpg"/></Relationships>
</file>

<file path=ppt/slides/_rels/slide2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7.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2.xml.rels><?xml version="1.0" encoding="UTF-8" standalone="yes"?>
<Relationships xmlns="http://schemas.openxmlformats.org/package/2006/relationships"><Relationship Id="rId3" Type="http://schemas.openxmlformats.org/officeDocument/2006/relationships/hyperlink" Target="https://newint.org/features/2019/04/09/world-motion"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0.jpg"/><Relationship Id="rId5" Type="http://schemas.openxmlformats.org/officeDocument/2006/relationships/image" Target="../media/image9.jpg"/><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6.jpg"/><Relationship Id="rId3" Type="http://schemas.openxmlformats.org/officeDocument/2006/relationships/image" Target="../media/image11.jpg"/><Relationship Id="rId7" Type="http://schemas.openxmlformats.org/officeDocument/2006/relationships/image" Target="../media/image15.jp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4.jpg"/><Relationship Id="rId5" Type="http://schemas.openxmlformats.org/officeDocument/2006/relationships/image" Target="../media/image13.jpg"/><Relationship Id="rId4" Type="http://schemas.openxmlformats.org/officeDocument/2006/relationships/image" Target="../media/image12.jpg"/><Relationship Id="rId9" Type="http://schemas.openxmlformats.org/officeDocument/2006/relationships/image" Target="../media/image5.jpg"/></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4487" y="3622897"/>
            <a:ext cx="9210261" cy="538286"/>
          </a:xfrm>
        </p:spPr>
        <p:txBody>
          <a:bodyPr>
            <a:noAutofit/>
          </a:bodyPr>
          <a:lstStyle/>
          <a:p>
            <a:br>
              <a:rPr lang="en-GB" sz="8600" b="1" dirty="0">
                <a:solidFill>
                  <a:srgbClr val="C00000"/>
                </a:solidFill>
              </a:rPr>
            </a:br>
            <a:br>
              <a:rPr lang="en-GB" sz="8600" b="1" dirty="0">
                <a:solidFill>
                  <a:srgbClr val="C00000"/>
                </a:solidFill>
              </a:rPr>
            </a:br>
            <a:br>
              <a:rPr lang="en-GB" sz="8600" b="1" dirty="0">
                <a:solidFill>
                  <a:srgbClr val="C00000"/>
                </a:solidFill>
              </a:rPr>
            </a:br>
            <a:br>
              <a:rPr lang="en-GB" sz="8600" b="1" dirty="0">
                <a:solidFill>
                  <a:srgbClr val="C00000"/>
                </a:solidFill>
              </a:rPr>
            </a:br>
            <a:br>
              <a:rPr lang="en-GB" sz="8600" b="1" dirty="0">
                <a:solidFill>
                  <a:srgbClr val="C00000"/>
                </a:solidFill>
              </a:rPr>
            </a:br>
            <a:r>
              <a:rPr lang="en-GB" sz="8600" b="1" dirty="0">
                <a:solidFill>
                  <a:srgbClr val="C00000"/>
                </a:solidFill>
              </a:rPr>
              <a:t>Stop Carbon</a:t>
            </a:r>
            <a:endParaRPr lang="en-GB" sz="8000" b="1" dirty="0">
              <a:solidFill>
                <a:srgbClr val="C00000"/>
              </a:solidFill>
            </a:endParaRPr>
          </a:p>
        </p:txBody>
      </p:sp>
      <p:sp>
        <p:nvSpPr>
          <p:cNvPr id="3" name="Subtitle 2"/>
          <p:cNvSpPr>
            <a:spLocks noGrp="1"/>
          </p:cNvSpPr>
          <p:nvPr>
            <p:ph type="subTitle" idx="1"/>
          </p:nvPr>
        </p:nvSpPr>
        <p:spPr>
          <a:xfrm>
            <a:off x="1745928" y="4589884"/>
            <a:ext cx="8352928" cy="1224136"/>
          </a:xfrm>
        </p:spPr>
        <p:txBody>
          <a:bodyPr>
            <a:normAutofit/>
          </a:bodyPr>
          <a:lstStyle/>
          <a:p>
            <a:pPr>
              <a:defRPr/>
            </a:pPr>
            <a:r>
              <a:rPr lang="en-GB" altLang="en-US" b="1" dirty="0">
                <a:solidFill>
                  <a:schemeClr val="accent6">
                    <a:lumMod val="50000"/>
                  </a:schemeClr>
                </a:solidFill>
              </a:rPr>
              <a:t> New Internationalist Easier English</a:t>
            </a:r>
          </a:p>
          <a:p>
            <a:pPr>
              <a:defRPr/>
            </a:pPr>
            <a:r>
              <a:rPr lang="en-GB" altLang="en-US" b="1" dirty="0">
                <a:solidFill>
                  <a:srgbClr val="00B050"/>
                </a:solidFill>
              </a:rPr>
              <a:t>Ready Intermediate Lesson</a:t>
            </a:r>
          </a:p>
          <a:p>
            <a:endParaRPr lang="en-GB" dirty="0"/>
          </a:p>
        </p:txBody>
      </p:sp>
      <p:pic>
        <p:nvPicPr>
          <p:cNvPr id="6" name="Picture 5">
            <a:extLst>
              <a:ext uri="{FF2B5EF4-FFF2-40B4-BE49-F238E27FC236}">
                <a16:creationId xmlns:a16="http://schemas.microsoft.com/office/drawing/2014/main" id="{0E35CFA6-EA88-49D3-B854-F5A41744EC6A}"/>
              </a:ext>
            </a:extLst>
          </p:cNvPr>
          <p:cNvPicPr>
            <a:picLocks noChangeAspect="1"/>
          </p:cNvPicPr>
          <p:nvPr/>
        </p:nvPicPr>
        <p:blipFill>
          <a:blip r:embed="rId3"/>
          <a:stretch>
            <a:fillRect/>
          </a:stretch>
        </p:blipFill>
        <p:spPr>
          <a:xfrm>
            <a:off x="6931464" y="459353"/>
            <a:ext cx="4727123" cy="1169253"/>
          </a:xfrm>
          <a:prstGeom prst="rect">
            <a:avLst/>
          </a:prstGeom>
        </p:spPr>
      </p:pic>
      <p:pic>
        <p:nvPicPr>
          <p:cNvPr id="7" name="Picture 6">
            <a:extLst>
              <a:ext uri="{FF2B5EF4-FFF2-40B4-BE49-F238E27FC236}">
                <a16:creationId xmlns:a16="http://schemas.microsoft.com/office/drawing/2014/main" id="{72F4C1D7-B491-46B9-8C41-E43ACA000F3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1873" y="195628"/>
            <a:ext cx="3663130" cy="2338168"/>
          </a:xfrm>
          <a:prstGeom prst="rect">
            <a:avLst/>
          </a:prstGeom>
        </p:spPr>
      </p:pic>
    </p:spTree>
    <p:extLst>
      <p:ext uri="{BB962C8B-B14F-4D97-AF65-F5344CB8AC3E}">
        <p14:creationId xmlns:p14="http://schemas.microsoft.com/office/powerpoint/2010/main" val="27303714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E12452-BE52-45B7-A795-BA16A7E0223A}"/>
              </a:ext>
            </a:extLst>
          </p:cNvPr>
          <p:cNvSpPr>
            <a:spLocks noGrp="1"/>
          </p:cNvSpPr>
          <p:nvPr>
            <p:ph type="title"/>
          </p:nvPr>
        </p:nvSpPr>
        <p:spPr/>
        <p:txBody>
          <a:bodyPr/>
          <a:lstStyle/>
          <a:p>
            <a:r>
              <a:rPr lang="en-GB" b="1" dirty="0">
                <a:solidFill>
                  <a:srgbClr val="C00000"/>
                </a:solidFill>
              </a:rPr>
              <a:t>2) Spain and France</a:t>
            </a:r>
            <a:br>
              <a:rPr lang="en-GB" b="1" dirty="0">
                <a:solidFill>
                  <a:srgbClr val="C00000"/>
                </a:solidFill>
              </a:rPr>
            </a:br>
            <a:r>
              <a:rPr lang="en-GB" b="1" dirty="0">
                <a:solidFill>
                  <a:srgbClr val="C00000"/>
                </a:solidFill>
              </a:rPr>
              <a:t>What do you think?</a:t>
            </a:r>
          </a:p>
        </p:txBody>
      </p:sp>
      <p:sp>
        <p:nvSpPr>
          <p:cNvPr id="3" name="Content Placeholder 2">
            <a:extLst>
              <a:ext uri="{FF2B5EF4-FFF2-40B4-BE49-F238E27FC236}">
                <a16:creationId xmlns:a16="http://schemas.microsoft.com/office/drawing/2014/main" id="{0E358E98-47FA-414D-8C28-66CFF59F4AFB}"/>
              </a:ext>
            </a:extLst>
          </p:cNvPr>
          <p:cNvSpPr>
            <a:spLocks noGrp="1"/>
          </p:cNvSpPr>
          <p:nvPr>
            <p:ph idx="1"/>
          </p:nvPr>
        </p:nvSpPr>
        <p:spPr>
          <a:xfrm>
            <a:off x="453887" y="1690688"/>
            <a:ext cx="10515600" cy="4508914"/>
          </a:xfrm>
        </p:spPr>
        <p:txBody>
          <a:bodyPr>
            <a:normAutofit fontScale="85000" lnSpcReduction="10000"/>
          </a:bodyPr>
          <a:lstStyle/>
          <a:p>
            <a:pPr marL="514350" indent="-514350">
              <a:buAutoNum type="arabicParenR"/>
            </a:pPr>
            <a:r>
              <a:rPr lang="en-GB" sz="3500" b="1" dirty="0"/>
              <a:t>There is a gas pipeline connecting Spain and France. True/false?</a:t>
            </a:r>
          </a:p>
          <a:p>
            <a:pPr marL="514350" indent="-514350">
              <a:buAutoNum type="arabicParenR"/>
            </a:pPr>
            <a:r>
              <a:rPr lang="en-GB" sz="3500" b="1" dirty="0"/>
              <a:t>Natural gas can be as bad for the planet as coal. True/false?</a:t>
            </a:r>
          </a:p>
          <a:p>
            <a:pPr marL="514350" indent="-514350">
              <a:buAutoNum type="arabicParenR"/>
            </a:pPr>
            <a:r>
              <a:rPr lang="en-GB" sz="3500" b="1" dirty="0"/>
              <a:t>Fossil fuel companies say we should go direct to wind and solar power. True/false?</a:t>
            </a:r>
          </a:p>
          <a:p>
            <a:pPr marL="514350" indent="-514350">
              <a:buAutoNum type="arabicParenR"/>
            </a:pPr>
            <a:r>
              <a:rPr lang="en-GB" sz="3500" b="1" dirty="0"/>
              <a:t>Activists think money invested in fossil fuels will take investments away from renewables. True/false?</a:t>
            </a:r>
          </a:p>
          <a:p>
            <a:pPr marL="514350" indent="-514350">
              <a:buAutoNum type="arabicParenR"/>
            </a:pPr>
            <a:endParaRPr lang="en-GB" dirty="0"/>
          </a:p>
          <a:p>
            <a:pPr marL="514350" indent="-514350">
              <a:buAutoNum type="arabicParenR"/>
            </a:pPr>
            <a:endParaRPr lang="en-GB" dirty="0"/>
          </a:p>
          <a:p>
            <a:pPr marL="0" indent="0">
              <a:buNone/>
            </a:pPr>
            <a:r>
              <a:rPr lang="en-GB" sz="4800" b="1" dirty="0">
                <a:solidFill>
                  <a:srgbClr val="C00000"/>
                </a:solidFill>
                <a:latin typeface="+mj-lt"/>
              </a:rPr>
              <a:t>Now read and check</a:t>
            </a:r>
          </a:p>
          <a:p>
            <a:pPr marL="0" indent="0">
              <a:buNone/>
            </a:pPr>
            <a:endParaRPr lang="en-GB" dirty="0"/>
          </a:p>
          <a:p>
            <a:pPr marL="514350" indent="-514350">
              <a:buAutoNum type="arabicParenR"/>
            </a:pPr>
            <a:endParaRPr lang="en-GB" dirty="0"/>
          </a:p>
          <a:p>
            <a:pPr marL="514350" indent="-514350">
              <a:buAutoNum type="arabicParenR"/>
            </a:pPr>
            <a:endParaRPr lang="en-GB" dirty="0"/>
          </a:p>
        </p:txBody>
      </p:sp>
      <p:pic>
        <p:nvPicPr>
          <p:cNvPr id="4" name="Picture 3">
            <a:extLst>
              <a:ext uri="{FF2B5EF4-FFF2-40B4-BE49-F238E27FC236}">
                <a16:creationId xmlns:a16="http://schemas.microsoft.com/office/drawing/2014/main" id="{C2180C99-A0B0-4A8F-B39C-0BD5362D90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4758" y="4973957"/>
            <a:ext cx="1449042" cy="1272164"/>
          </a:xfrm>
          <a:prstGeom prst="rect">
            <a:avLst/>
          </a:prstGeom>
        </p:spPr>
      </p:pic>
    </p:spTree>
    <p:extLst>
      <p:ext uri="{BB962C8B-B14F-4D97-AF65-F5344CB8AC3E}">
        <p14:creationId xmlns:p14="http://schemas.microsoft.com/office/powerpoint/2010/main" val="29512503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4941785-8FD4-4551-A71C-030E096C4B50}"/>
              </a:ext>
            </a:extLst>
          </p:cNvPr>
          <p:cNvSpPr/>
          <p:nvPr/>
        </p:nvSpPr>
        <p:spPr>
          <a:xfrm>
            <a:off x="0" y="0"/>
            <a:ext cx="12385964" cy="6909584"/>
          </a:xfrm>
          <a:prstGeom prst="rect">
            <a:avLst/>
          </a:prstGeom>
        </p:spPr>
        <p:txBody>
          <a:bodyPr wrap="square">
            <a:spAutoFit/>
          </a:bodyPr>
          <a:lstStyle/>
          <a:p>
            <a:r>
              <a:rPr lang="en-GB" sz="2800" b="1" dirty="0"/>
              <a:t>2) SPAIN AND FRANCE </a:t>
            </a:r>
          </a:p>
          <a:p>
            <a:r>
              <a:rPr lang="en-GB" sz="2800" b="1" dirty="0"/>
              <a:t>European campaigners are celebrating after regulators stopped a big natural gas pipeline. There were plans for part of the $3.4-billion </a:t>
            </a:r>
            <a:r>
              <a:rPr lang="en-GB" sz="2800" b="1" dirty="0" err="1"/>
              <a:t>MidCat</a:t>
            </a:r>
            <a:r>
              <a:rPr lang="en-GB" sz="2800" b="1" dirty="0"/>
              <a:t> pipeline to connect Spanish and French gas. They built it in 2012 but no one uses it as politicians fight over the rest of the 1,250-kilometre route. </a:t>
            </a:r>
          </a:p>
          <a:p>
            <a:r>
              <a:rPr lang="en-GB" sz="2800" b="1" dirty="0"/>
              <a:t>In January 2019, regulators said no to the middle part of the pipeline and said it was unnecessary and expensive. This was after years of work by campaign group </a:t>
            </a:r>
            <a:r>
              <a:rPr lang="en-GB" sz="2800" b="1" dirty="0" err="1"/>
              <a:t>Plataforma</a:t>
            </a:r>
            <a:r>
              <a:rPr lang="en-GB" sz="2800" b="1" dirty="0"/>
              <a:t> </a:t>
            </a:r>
            <a:r>
              <a:rPr lang="en-GB" sz="2800" b="1" dirty="0" err="1"/>
              <a:t>Resposta</a:t>
            </a:r>
            <a:r>
              <a:rPr lang="en-GB" sz="2800" b="1" dirty="0"/>
              <a:t> al </a:t>
            </a:r>
            <a:r>
              <a:rPr lang="en-GB" sz="2800" b="1" dirty="0" err="1"/>
              <a:t>MidCat</a:t>
            </a:r>
            <a:r>
              <a:rPr lang="en-GB" sz="2800" b="1" dirty="0"/>
              <a:t>. It explained the serious possible climate impacts of the pipeline, especially leaks of methane. Methane is a strong greenhouse gas, which can make natural gas as polluting as coal. </a:t>
            </a:r>
          </a:p>
          <a:p>
            <a:r>
              <a:rPr lang="en-GB" sz="2800" b="1" dirty="0"/>
              <a:t>The Midi-Catalonia (</a:t>
            </a:r>
            <a:r>
              <a:rPr lang="en-GB" sz="2800" b="1" dirty="0" err="1"/>
              <a:t>MidCat</a:t>
            </a:r>
            <a:r>
              <a:rPr lang="en-GB" sz="2800" b="1" dirty="0"/>
              <a:t>) pipeline is just one of more than 90 gas projects planned with possible EU money after the fossil-fuel industry says that gas is necessary before we change to renewables. Campaigners say that building new pipelines and gas plants would make Europe use this dirty fuel for years and years and takes public money away from renewables. </a:t>
            </a:r>
          </a:p>
          <a:p>
            <a:endParaRPr lang="en-GB" sz="2300" b="1" dirty="0"/>
          </a:p>
        </p:txBody>
      </p:sp>
    </p:spTree>
    <p:extLst>
      <p:ext uri="{BB962C8B-B14F-4D97-AF65-F5344CB8AC3E}">
        <p14:creationId xmlns:p14="http://schemas.microsoft.com/office/powerpoint/2010/main" val="26818365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E12452-BE52-45B7-A795-BA16A7E0223A}"/>
              </a:ext>
            </a:extLst>
          </p:cNvPr>
          <p:cNvSpPr>
            <a:spLocks noGrp="1"/>
          </p:cNvSpPr>
          <p:nvPr>
            <p:ph type="title"/>
          </p:nvPr>
        </p:nvSpPr>
        <p:spPr/>
        <p:txBody>
          <a:bodyPr/>
          <a:lstStyle/>
          <a:p>
            <a:r>
              <a:rPr lang="en-GB" b="1" dirty="0">
                <a:solidFill>
                  <a:srgbClr val="C00000"/>
                </a:solidFill>
              </a:rPr>
              <a:t>3) Australia</a:t>
            </a:r>
            <a:br>
              <a:rPr lang="en-GB" b="1" dirty="0">
                <a:solidFill>
                  <a:srgbClr val="C00000"/>
                </a:solidFill>
              </a:rPr>
            </a:br>
            <a:r>
              <a:rPr lang="en-GB" b="1" dirty="0">
                <a:solidFill>
                  <a:srgbClr val="C00000"/>
                </a:solidFill>
              </a:rPr>
              <a:t>What do you think?</a:t>
            </a:r>
          </a:p>
        </p:txBody>
      </p:sp>
      <p:sp>
        <p:nvSpPr>
          <p:cNvPr id="3" name="Content Placeholder 2">
            <a:extLst>
              <a:ext uri="{FF2B5EF4-FFF2-40B4-BE49-F238E27FC236}">
                <a16:creationId xmlns:a16="http://schemas.microsoft.com/office/drawing/2014/main" id="{0E358E98-47FA-414D-8C28-66CFF59F4AFB}"/>
              </a:ext>
            </a:extLst>
          </p:cNvPr>
          <p:cNvSpPr>
            <a:spLocks noGrp="1"/>
          </p:cNvSpPr>
          <p:nvPr>
            <p:ph idx="1"/>
          </p:nvPr>
        </p:nvSpPr>
        <p:spPr>
          <a:xfrm>
            <a:off x="453887" y="1690688"/>
            <a:ext cx="10515600" cy="4508914"/>
          </a:xfrm>
        </p:spPr>
        <p:txBody>
          <a:bodyPr>
            <a:normAutofit fontScale="92500" lnSpcReduction="20000"/>
          </a:bodyPr>
          <a:lstStyle/>
          <a:p>
            <a:pPr marL="514350" indent="-514350">
              <a:buAutoNum type="arabicParenR"/>
            </a:pPr>
            <a:r>
              <a:rPr lang="en-GB" sz="3500" b="1" dirty="0"/>
              <a:t>School children are campaigning against a new mine. True/false?</a:t>
            </a:r>
          </a:p>
          <a:p>
            <a:pPr marL="514350" indent="-514350">
              <a:buAutoNum type="arabicParenR"/>
            </a:pPr>
            <a:r>
              <a:rPr lang="en-GB" sz="3500" b="1" dirty="0"/>
              <a:t>Most of the  coal from the new mine would go to India. True/false?</a:t>
            </a:r>
          </a:p>
          <a:p>
            <a:pPr marL="514350" indent="-514350">
              <a:buAutoNum type="arabicParenR"/>
            </a:pPr>
            <a:r>
              <a:rPr lang="en-GB" sz="3500" b="1" dirty="0"/>
              <a:t>Local people lost their protest in court. True/false?</a:t>
            </a:r>
          </a:p>
          <a:p>
            <a:pPr marL="514350" indent="-514350">
              <a:buAutoNum type="arabicParenR"/>
            </a:pPr>
            <a:r>
              <a:rPr lang="en-GB" sz="3500" b="1" dirty="0"/>
              <a:t>Some mining companies are stopping digging for coal. True/false?</a:t>
            </a:r>
          </a:p>
          <a:p>
            <a:pPr marL="514350" indent="-514350">
              <a:buAutoNum type="arabicParenR"/>
            </a:pPr>
            <a:endParaRPr lang="en-GB" dirty="0"/>
          </a:p>
          <a:p>
            <a:pPr marL="514350" indent="-514350">
              <a:buAutoNum type="arabicParenR"/>
            </a:pPr>
            <a:endParaRPr lang="en-GB" dirty="0"/>
          </a:p>
          <a:p>
            <a:pPr marL="0" indent="0">
              <a:buNone/>
            </a:pPr>
            <a:r>
              <a:rPr lang="en-GB" sz="4800" b="1" dirty="0">
                <a:solidFill>
                  <a:srgbClr val="C00000"/>
                </a:solidFill>
                <a:latin typeface="+mj-lt"/>
              </a:rPr>
              <a:t>Now read and check</a:t>
            </a:r>
          </a:p>
          <a:p>
            <a:pPr marL="0" indent="0">
              <a:buNone/>
            </a:pPr>
            <a:endParaRPr lang="en-GB" dirty="0"/>
          </a:p>
          <a:p>
            <a:pPr marL="514350" indent="-514350">
              <a:buAutoNum type="arabicParenR"/>
            </a:pPr>
            <a:endParaRPr lang="en-GB" dirty="0"/>
          </a:p>
          <a:p>
            <a:pPr marL="514350" indent="-514350">
              <a:buAutoNum type="arabicParenR"/>
            </a:pPr>
            <a:endParaRPr lang="en-GB" dirty="0"/>
          </a:p>
        </p:txBody>
      </p:sp>
      <p:pic>
        <p:nvPicPr>
          <p:cNvPr id="4" name="Picture 3">
            <a:extLst>
              <a:ext uri="{FF2B5EF4-FFF2-40B4-BE49-F238E27FC236}">
                <a16:creationId xmlns:a16="http://schemas.microsoft.com/office/drawing/2014/main" id="{C2180C99-A0B0-4A8F-B39C-0BD5362D90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4758" y="4973957"/>
            <a:ext cx="1449042" cy="1272164"/>
          </a:xfrm>
          <a:prstGeom prst="rect">
            <a:avLst/>
          </a:prstGeom>
        </p:spPr>
      </p:pic>
    </p:spTree>
    <p:extLst>
      <p:ext uri="{BB962C8B-B14F-4D97-AF65-F5344CB8AC3E}">
        <p14:creationId xmlns:p14="http://schemas.microsoft.com/office/powerpoint/2010/main" val="2898112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4941785-8FD4-4551-A71C-030E096C4B50}"/>
              </a:ext>
            </a:extLst>
          </p:cNvPr>
          <p:cNvSpPr/>
          <p:nvPr/>
        </p:nvSpPr>
        <p:spPr>
          <a:xfrm>
            <a:off x="0" y="0"/>
            <a:ext cx="12385964" cy="6724918"/>
          </a:xfrm>
          <a:prstGeom prst="rect">
            <a:avLst/>
          </a:prstGeom>
        </p:spPr>
        <p:txBody>
          <a:bodyPr wrap="square">
            <a:spAutoFit/>
          </a:bodyPr>
          <a:lstStyle/>
          <a:p>
            <a:r>
              <a:rPr lang="en-GB" sz="2400" b="1" dirty="0"/>
              <a:t>3) AUSTRALIA</a:t>
            </a:r>
            <a:r>
              <a:rPr lang="en-GB" sz="2400" dirty="0"/>
              <a:t> </a:t>
            </a:r>
          </a:p>
          <a:p>
            <a:r>
              <a:rPr lang="en-GB" sz="2400" b="1" dirty="0"/>
              <a:t>If they build the big Adani Carmichael mine, it will use 0.5 per cent of the world’s remaining carbon budget. This is how much science says we can burn before we go above 1.5° C. </a:t>
            </a:r>
          </a:p>
          <a:p>
            <a:r>
              <a:rPr lang="en-GB" sz="2400" b="1" dirty="0"/>
              <a:t>But a group of Pacific Islanders, local indigenous peoples, citizens, and striking schoolchildren are protesting against the Adani group. One of India’s richest men leads the Adani group. Campaigners are also working with anti-pollution activists in India, where most of the 2.7 billion tonnes of coal would go during its 60 years. </a:t>
            </a:r>
          </a:p>
          <a:p>
            <a:r>
              <a:rPr lang="en-GB" sz="2400" b="1" dirty="0"/>
              <a:t>In August 2018, a court stopped the legal challenge of the </a:t>
            </a:r>
            <a:r>
              <a:rPr lang="en-GB" sz="2400" b="1" dirty="0" err="1"/>
              <a:t>Wangan</a:t>
            </a:r>
            <a:r>
              <a:rPr lang="en-GB" sz="2400" b="1" dirty="0"/>
              <a:t> and </a:t>
            </a:r>
            <a:r>
              <a:rPr lang="en-GB" sz="2400" b="1" dirty="0" err="1"/>
              <a:t>Jagalingou</a:t>
            </a:r>
            <a:r>
              <a:rPr lang="en-GB" sz="2400" b="1" dirty="0"/>
              <a:t> peoples, the traditional owners of the land. And so it seemed the Adani group had won. But there is another problem for the mine: environmental standards by the Queensland government will be difficult for the company to meet. </a:t>
            </a:r>
          </a:p>
          <a:p>
            <a:r>
              <a:rPr lang="en-GB" sz="2400" b="1" dirty="0"/>
              <a:t>And things are changing in Australia. The big mining company Glencore said that it will make no new investments in coal. This puts more pressure on Adani, and a court in New South Wales will stop a planned new coalmine at Rocky Hill because of climate change. </a:t>
            </a:r>
          </a:p>
          <a:p>
            <a:r>
              <a:rPr lang="en-GB" sz="2400" b="1" dirty="0"/>
              <a:t>The #</a:t>
            </a:r>
            <a:r>
              <a:rPr lang="en-GB" sz="2400" b="1" dirty="0" err="1"/>
              <a:t>StopAdani</a:t>
            </a:r>
            <a:r>
              <a:rPr lang="en-GB" sz="2400" b="1" dirty="0"/>
              <a:t> campaign means the mine is an important issue for federal elections in May 2019. ‘We have to find ways to keep coal and gas in the ground,’ says </a:t>
            </a:r>
            <a:r>
              <a:rPr lang="en-GB" sz="2400" b="1" dirty="0" err="1"/>
              <a:t>Mikaele</a:t>
            </a:r>
            <a:r>
              <a:rPr lang="en-GB" sz="2400" b="1" dirty="0"/>
              <a:t> </a:t>
            </a:r>
            <a:r>
              <a:rPr lang="en-GB" sz="2400" b="1" dirty="0" err="1"/>
              <a:t>Maiava</a:t>
            </a:r>
            <a:r>
              <a:rPr lang="en-GB" sz="2400" b="1" dirty="0"/>
              <a:t>, a Pacific Climate Warrior from Tokelau. ‘There is nothing more urgent or necessary.’ </a:t>
            </a:r>
          </a:p>
          <a:p>
            <a:endParaRPr lang="en-GB" sz="2300" b="1" dirty="0"/>
          </a:p>
        </p:txBody>
      </p:sp>
    </p:spTree>
    <p:extLst>
      <p:ext uri="{BB962C8B-B14F-4D97-AF65-F5344CB8AC3E}">
        <p14:creationId xmlns:p14="http://schemas.microsoft.com/office/powerpoint/2010/main" val="33668583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E12452-BE52-45B7-A795-BA16A7E0223A}"/>
              </a:ext>
            </a:extLst>
          </p:cNvPr>
          <p:cNvSpPr>
            <a:spLocks noGrp="1"/>
          </p:cNvSpPr>
          <p:nvPr>
            <p:ph type="title"/>
          </p:nvPr>
        </p:nvSpPr>
        <p:spPr/>
        <p:txBody>
          <a:bodyPr/>
          <a:lstStyle/>
          <a:p>
            <a:r>
              <a:rPr lang="en-GB" b="1" dirty="0">
                <a:solidFill>
                  <a:srgbClr val="C00000"/>
                </a:solidFill>
              </a:rPr>
              <a:t>4) Kenya</a:t>
            </a:r>
            <a:br>
              <a:rPr lang="en-GB" b="1" dirty="0">
                <a:solidFill>
                  <a:srgbClr val="C00000"/>
                </a:solidFill>
              </a:rPr>
            </a:br>
            <a:r>
              <a:rPr lang="en-GB" b="1" dirty="0">
                <a:solidFill>
                  <a:srgbClr val="C00000"/>
                </a:solidFill>
              </a:rPr>
              <a:t>What do you think?</a:t>
            </a:r>
          </a:p>
        </p:txBody>
      </p:sp>
      <p:sp>
        <p:nvSpPr>
          <p:cNvPr id="3" name="Content Placeholder 2">
            <a:extLst>
              <a:ext uri="{FF2B5EF4-FFF2-40B4-BE49-F238E27FC236}">
                <a16:creationId xmlns:a16="http://schemas.microsoft.com/office/drawing/2014/main" id="{0E358E98-47FA-414D-8C28-66CFF59F4AFB}"/>
              </a:ext>
            </a:extLst>
          </p:cNvPr>
          <p:cNvSpPr>
            <a:spLocks noGrp="1"/>
          </p:cNvSpPr>
          <p:nvPr>
            <p:ph idx="1"/>
          </p:nvPr>
        </p:nvSpPr>
        <p:spPr>
          <a:xfrm>
            <a:off x="453887" y="1690688"/>
            <a:ext cx="10515600" cy="4508914"/>
          </a:xfrm>
        </p:spPr>
        <p:txBody>
          <a:bodyPr>
            <a:normAutofit fontScale="85000" lnSpcReduction="10000"/>
          </a:bodyPr>
          <a:lstStyle/>
          <a:p>
            <a:pPr marL="514350" indent="-514350">
              <a:buAutoNum type="arabicParenR"/>
            </a:pPr>
            <a:r>
              <a:rPr lang="en-GB" sz="3500" b="1" dirty="0"/>
              <a:t>East Africa has no coal-fired power stations. True/false?</a:t>
            </a:r>
          </a:p>
          <a:p>
            <a:pPr marL="514350" indent="-514350">
              <a:buAutoNum type="arabicParenR"/>
            </a:pPr>
            <a:r>
              <a:rPr lang="en-GB" sz="3500" b="1" dirty="0"/>
              <a:t>The Amu Power group says the new mine will bring jobs, less expensive energy, and not much pollution. True/false?</a:t>
            </a:r>
          </a:p>
          <a:p>
            <a:pPr marL="514350" indent="-514350">
              <a:buAutoNum type="arabicParenR"/>
            </a:pPr>
            <a:r>
              <a:rPr lang="en-GB" sz="3500" b="1" dirty="0"/>
              <a:t>Campaigners have stopped the building of the new mine. True/false?</a:t>
            </a:r>
          </a:p>
          <a:p>
            <a:pPr marL="514350" indent="-514350">
              <a:buAutoNum type="arabicParenR"/>
            </a:pPr>
            <a:r>
              <a:rPr lang="en-GB" sz="3500" b="1" dirty="0"/>
              <a:t>China is supporting almost half of the new coal mines around the world. True/false?</a:t>
            </a:r>
          </a:p>
          <a:p>
            <a:pPr marL="514350" indent="-514350">
              <a:buAutoNum type="arabicParenR"/>
            </a:pPr>
            <a:endParaRPr lang="en-GB" dirty="0"/>
          </a:p>
          <a:p>
            <a:pPr marL="514350" indent="-514350">
              <a:buAutoNum type="arabicParenR"/>
            </a:pPr>
            <a:endParaRPr lang="en-GB" dirty="0"/>
          </a:p>
          <a:p>
            <a:pPr marL="0" indent="0">
              <a:buNone/>
            </a:pPr>
            <a:r>
              <a:rPr lang="en-GB" sz="4800" b="1" dirty="0">
                <a:solidFill>
                  <a:srgbClr val="C00000"/>
                </a:solidFill>
                <a:latin typeface="+mj-lt"/>
              </a:rPr>
              <a:t>Now read and check</a:t>
            </a:r>
          </a:p>
          <a:p>
            <a:pPr marL="0" indent="0">
              <a:buNone/>
            </a:pPr>
            <a:endParaRPr lang="en-GB" dirty="0"/>
          </a:p>
          <a:p>
            <a:pPr marL="514350" indent="-514350">
              <a:buAutoNum type="arabicParenR"/>
            </a:pPr>
            <a:endParaRPr lang="en-GB" dirty="0"/>
          </a:p>
          <a:p>
            <a:pPr marL="514350" indent="-514350">
              <a:buAutoNum type="arabicParenR"/>
            </a:pPr>
            <a:endParaRPr lang="en-GB" dirty="0"/>
          </a:p>
        </p:txBody>
      </p:sp>
      <p:pic>
        <p:nvPicPr>
          <p:cNvPr id="4" name="Picture 3">
            <a:extLst>
              <a:ext uri="{FF2B5EF4-FFF2-40B4-BE49-F238E27FC236}">
                <a16:creationId xmlns:a16="http://schemas.microsoft.com/office/drawing/2014/main" id="{C2180C99-A0B0-4A8F-B39C-0BD5362D90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4758" y="4973957"/>
            <a:ext cx="1449042" cy="1272164"/>
          </a:xfrm>
          <a:prstGeom prst="rect">
            <a:avLst/>
          </a:prstGeom>
        </p:spPr>
      </p:pic>
    </p:spTree>
    <p:extLst>
      <p:ext uri="{BB962C8B-B14F-4D97-AF65-F5344CB8AC3E}">
        <p14:creationId xmlns:p14="http://schemas.microsoft.com/office/powerpoint/2010/main" val="36832424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4941785-8FD4-4551-A71C-030E096C4B50}"/>
              </a:ext>
            </a:extLst>
          </p:cNvPr>
          <p:cNvSpPr/>
          <p:nvPr/>
        </p:nvSpPr>
        <p:spPr>
          <a:xfrm>
            <a:off x="0" y="0"/>
            <a:ext cx="12385964" cy="7832914"/>
          </a:xfrm>
          <a:prstGeom prst="rect">
            <a:avLst/>
          </a:prstGeom>
        </p:spPr>
        <p:txBody>
          <a:bodyPr wrap="square">
            <a:spAutoFit/>
          </a:bodyPr>
          <a:lstStyle/>
          <a:p>
            <a:r>
              <a:rPr lang="en-GB" sz="2400" b="1" dirty="0"/>
              <a:t>4) KENYA</a:t>
            </a:r>
            <a:r>
              <a:rPr lang="en-GB" sz="2400" dirty="0"/>
              <a:t> </a:t>
            </a:r>
          </a:p>
          <a:p>
            <a:r>
              <a:rPr lang="en-GB" sz="2400" b="1" dirty="0"/>
              <a:t>Local campaigners want to stop the building of East Africa’s first coal-fired power station. In 2013, the Amu Power group, led by Kenyan oil company Gulf Energy and supported by Chinese banks, won a government contract to build the power station by the Indian Ocean on Kenya’s southeast coast. This is just 21 kilometres from the UNESCO World Heritage site of </a:t>
            </a:r>
            <a:r>
              <a:rPr lang="en-GB" sz="2400" b="1" dirty="0" err="1"/>
              <a:t>Lamu</a:t>
            </a:r>
            <a:r>
              <a:rPr lang="en-GB" sz="2400" b="1" dirty="0"/>
              <a:t> Old Town. </a:t>
            </a:r>
          </a:p>
          <a:p>
            <a:r>
              <a:rPr lang="en-GB" sz="2400" b="1" dirty="0"/>
              <a:t>The local community needs its farming and fishing and sent groups to South Africa to find out about the impacts of coal plants from people who live near them. They found the real-life stories are very different from Amu Power’s PR promises of jobs, cheap energy, and little pollution. </a:t>
            </a:r>
          </a:p>
          <a:p>
            <a:r>
              <a:rPr lang="en-GB" sz="2400" b="1" dirty="0"/>
              <a:t>So, in 2016, Save </a:t>
            </a:r>
            <a:r>
              <a:rPr lang="en-GB" sz="2400" b="1" dirty="0" err="1"/>
              <a:t>Lamu</a:t>
            </a:r>
            <a:r>
              <a:rPr lang="en-GB" sz="2400" b="1" dirty="0"/>
              <a:t> took legal action that stopped the planned 1,050-megawatt power station. They got experts to challenge Amu Power’s ideas about air quality, impacts on sea life, and climate change, and they also said that Amu Power did not talk to the local community properly. </a:t>
            </a:r>
          </a:p>
          <a:p>
            <a:r>
              <a:rPr lang="en-GB" sz="2400" b="1" dirty="0" err="1"/>
              <a:t>Lamu</a:t>
            </a:r>
            <a:r>
              <a:rPr lang="en-GB" sz="2400" b="1" dirty="0"/>
              <a:t> is just one of 1,600 new coal plants planned or under construction around the world. Chinese companies support 700 of them. The new plants would increase the world’s coal power by 43 per cent and make the Paris climate goals impossible. </a:t>
            </a:r>
          </a:p>
          <a:p>
            <a:r>
              <a:rPr lang="en-GB" sz="2400" b="1" dirty="0"/>
              <a:t>The Kenyan court’s decision will be in the next few months. It is likely there will be an appeal against a decision and this will delay the construction and give Save </a:t>
            </a:r>
            <a:r>
              <a:rPr lang="en-GB" sz="2400" b="1" dirty="0" err="1"/>
              <a:t>Lamu</a:t>
            </a:r>
            <a:r>
              <a:rPr lang="en-GB" sz="2400" b="1" dirty="0"/>
              <a:t> more time for their plans for a green Kenya. </a:t>
            </a:r>
          </a:p>
          <a:p>
            <a:endParaRPr lang="en-GB" sz="2300" b="1" dirty="0"/>
          </a:p>
        </p:txBody>
      </p:sp>
    </p:spTree>
    <p:extLst>
      <p:ext uri="{BB962C8B-B14F-4D97-AF65-F5344CB8AC3E}">
        <p14:creationId xmlns:p14="http://schemas.microsoft.com/office/powerpoint/2010/main" val="19778605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E12452-BE52-45B7-A795-BA16A7E0223A}"/>
              </a:ext>
            </a:extLst>
          </p:cNvPr>
          <p:cNvSpPr>
            <a:spLocks noGrp="1"/>
          </p:cNvSpPr>
          <p:nvPr>
            <p:ph type="title"/>
          </p:nvPr>
        </p:nvSpPr>
        <p:spPr/>
        <p:txBody>
          <a:bodyPr/>
          <a:lstStyle/>
          <a:p>
            <a:r>
              <a:rPr lang="en-GB" b="1" dirty="0">
                <a:solidFill>
                  <a:srgbClr val="C00000"/>
                </a:solidFill>
              </a:rPr>
              <a:t>5) Colombia</a:t>
            </a:r>
            <a:br>
              <a:rPr lang="en-GB" b="1" dirty="0">
                <a:solidFill>
                  <a:srgbClr val="C00000"/>
                </a:solidFill>
              </a:rPr>
            </a:br>
            <a:r>
              <a:rPr lang="en-GB" b="1" dirty="0">
                <a:solidFill>
                  <a:srgbClr val="C00000"/>
                </a:solidFill>
              </a:rPr>
              <a:t>What do you think?</a:t>
            </a:r>
          </a:p>
        </p:txBody>
      </p:sp>
      <p:sp>
        <p:nvSpPr>
          <p:cNvPr id="3" name="Content Placeholder 2">
            <a:extLst>
              <a:ext uri="{FF2B5EF4-FFF2-40B4-BE49-F238E27FC236}">
                <a16:creationId xmlns:a16="http://schemas.microsoft.com/office/drawing/2014/main" id="{0E358E98-47FA-414D-8C28-66CFF59F4AFB}"/>
              </a:ext>
            </a:extLst>
          </p:cNvPr>
          <p:cNvSpPr>
            <a:spLocks noGrp="1"/>
          </p:cNvSpPr>
          <p:nvPr>
            <p:ph idx="1"/>
          </p:nvPr>
        </p:nvSpPr>
        <p:spPr>
          <a:xfrm>
            <a:off x="453887" y="1690688"/>
            <a:ext cx="10515600" cy="4508914"/>
          </a:xfrm>
        </p:spPr>
        <p:txBody>
          <a:bodyPr>
            <a:normAutofit fontScale="92500" lnSpcReduction="10000"/>
          </a:bodyPr>
          <a:lstStyle/>
          <a:p>
            <a:pPr marL="514350" indent="-514350">
              <a:buAutoNum type="arabicParenR"/>
            </a:pPr>
            <a:r>
              <a:rPr lang="en-GB" sz="3500" b="1" dirty="0"/>
              <a:t>Local people and coal miners are working together to stop the building of a new coal mine. True/false?</a:t>
            </a:r>
          </a:p>
          <a:p>
            <a:pPr marL="0" indent="0">
              <a:buNone/>
            </a:pPr>
            <a:r>
              <a:rPr lang="en-GB" sz="3500" b="1" dirty="0"/>
              <a:t>2)  Coal is the worst fossil fuel. True/false?</a:t>
            </a:r>
          </a:p>
          <a:p>
            <a:pPr marL="0" indent="0">
              <a:buNone/>
            </a:pPr>
            <a:r>
              <a:rPr lang="en-GB" sz="3500" b="1" dirty="0"/>
              <a:t>3)  Coal creates breathing problems. True/false?</a:t>
            </a:r>
          </a:p>
          <a:p>
            <a:pPr marL="514350" indent="-514350">
              <a:buAutoNum type="arabicParenR" startAt="4"/>
            </a:pPr>
            <a:r>
              <a:rPr lang="en-GB" sz="3500" b="1" dirty="0"/>
              <a:t>The coal workers union can’t support the local</a:t>
            </a:r>
          </a:p>
          <a:p>
            <a:pPr marL="0" indent="0">
              <a:buNone/>
            </a:pPr>
            <a:r>
              <a:rPr lang="en-GB" sz="3500" b="1" dirty="0"/>
              <a:t>      campaigners. True/false?</a:t>
            </a:r>
          </a:p>
          <a:p>
            <a:pPr marL="514350" indent="-514350">
              <a:buAutoNum type="arabicParenR"/>
            </a:pPr>
            <a:endParaRPr lang="en-GB" dirty="0"/>
          </a:p>
          <a:p>
            <a:pPr marL="514350" indent="-514350">
              <a:buAutoNum type="arabicParenR"/>
            </a:pPr>
            <a:endParaRPr lang="en-GB" dirty="0"/>
          </a:p>
          <a:p>
            <a:pPr marL="0" indent="0">
              <a:buNone/>
            </a:pPr>
            <a:r>
              <a:rPr lang="en-GB" sz="4800" b="1" dirty="0">
                <a:solidFill>
                  <a:srgbClr val="C00000"/>
                </a:solidFill>
                <a:latin typeface="+mj-lt"/>
              </a:rPr>
              <a:t>Now read and check</a:t>
            </a:r>
          </a:p>
          <a:p>
            <a:pPr marL="0" indent="0">
              <a:buNone/>
            </a:pPr>
            <a:endParaRPr lang="en-GB" dirty="0"/>
          </a:p>
          <a:p>
            <a:pPr marL="514350" indent="-514350">
              <a:buAutoNum type="arabicParenR"/>
            </a:pPr>
            <a:endParaRPr lang="en-GB" dirty="0"/>
          </a:p>
          <a:p>
            <a:pPr marL="514350" indent="-514350">
              <a:buAutoNum type="arabicParenR"/>
            </a:pPr>
            <a:endParaRPr lang="en-GB" dirty="0"/>
          </a:p>
        </p:txBody>
      </p:sp>
      <p:pic>
        <p:nvPicPr>
          <p:cNvPr id="4" name="Picture 3">
            <a:extLst>
              <a:ext uri="{FF2B5EF4-FFF2-40B4-BE49-F238E27FC236}">
                <a16:creationId xmlns:a16="http://schemas.microsoft.com/office/drawing/2014/main" id="{C2180C99-A0B0-4A8F-B39C-0BD5362D90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4758" y="4973957"/>
            <a:ext cx="1449042" cy="1272164"/>
          </a:xfrm>
          <a:prstGeom prst="rect">
            <a:avLst/>
          </a:prstGeom>
        </p:spPr>
      </p:pic>
    </p:spTree>
    <p:extLst>
      <p:ext uri="{BB962C8B-B14F-4D97-AF65-F5344CB8AC3E}">
        <p14:creationId xmlns:p14="http://schemas.microsoft.com/office/powerpoint/2010/main" val="25456722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4941785-8FD4-4551-A71C-030E096C4B50}"/>
              </a:ext>
            </a:extLst>
          </p:cNvPr>
          <p:cNvSpPr/>
          <p:nvPr/>
        </p:nvSpPr>
        <p:spPr>
          <a:xfrm>
            <a:off x="0" y="0"/>
            <a:ext cx="11940209" cy="7094250"/>
          </a:xfrm>
          <a:prstGeom prst="rect">
            <a:avLst/>
          </a:prstGeom>
        </p:spPr>
        <p:txBody>
          <a:bodyPr wrap="square">
            <a:spAutoFit/>
          </a:bodyPr>
          <a:lstStyle/>
          <a:p>
            <a:r>
              <a:rPr lang="en-GB" sz="2400" b="1" dirty="0"/>
              <a:t>5) COLOMBIA</a:t>
            </a:r>
            <a:r>
              <a:rPr lang="en-GB" sz="2400" dirty="0"/>
              <a:t> </a:t>
            </a:r>
          </a:p>
          <a:p>
            <a:r>
              <a:rPr lang="en-GB" sz="2400" b="1" dirty="0"/>
              <a:t>Indigenous communities are working with coalminers to keep at least 500 million tonnes of coal underground. </a:t>
            </a:r>
          </a:p>
          <a:p>
            <a:r>
              <a:rPr lang="en-GB" sz="2400" b="1" dirty="0"/>
              <a:t>The big </a:t>
            </a:r>
            <a:r>
              <a:rPr lang="en-GB" sz="2400" b="1" dirty="0" err="1"/>
              <a:t>Cerejón</a:t>
            </a:r>
            <a:r>
              <a:rPr lang="en-GB" sz="2400" b="1" dirty="0"/>
              <a:t> mine in La Guajira has been there since the 1980s. Every year, it produces tens of millions of tonnes of coal – the world’s most polluting, carbon-intensive fossil fuel. </a:t>
            </a:r>
          </a:p>
          <a:p>
            <a:r>
              <a:rPr lang="en-GB" sz="2400" b="1" dirty="0"/>
              <a:t>Indigenous and Afro-Colombian communities have challenged the mine for a long time. They use rights they hold under the country’s constitution. And they have a lot of evidence of damage to health, such as respiratory illnesses and cancer, and to local hunting, fishing, and farming. </a:t>
            </a:r>
          </a:p>
          <a:p>
            <a:r>
              <a:rPr lang="en-GB" sz="2400" b="1" dirty="0"/>
              <a:t>The </a:t>
            </a:r>
            <a:r>
              <a:rPr lang="en-GB" sz="2400" b="1" dirty="0" err="1"/>
              <a:t>Wayúu</a:t>
            </a:r>
            <a:r>
              <a:rPr lang="en-GB" sz="2400" b="1" dirty="0"/>
              <a:t> people have important friends, the </a:t>
            </a:r>
            <a:r>
              <a:rPr lang="en-GB" sz="2400" b="1" dirty="0" err="1"/>
              <a:t>Cerejón’s</a:t>
            </a:r>
            <a:r>
              <a:rPr lang="en-GB" sz="2400" b="1" dirty="0"/>
              <a:t> </a:t>
            </a:r>
            <a:r>
              <a:rPr lang="en-GB" sz="2400" b="1" dirty="0" err="1"/>
              <a:t>coalworkers</a:t>
            </a:r>
            <a:r>
              <a:rPr lang="en-GB" sz="2400" b="1" dirty="0"/>
              <a:t>. Aldo Amaya is President of </a:t>
            </a:r>
            <a:r>
              <a:rPr lang="en-GB" sz="2400" b="1" dirty="0" err="1"/>
              <a:t>Sintra</a:t>
            </a:r>
            <a:r>
              <a:rPr lang="en-GB" sz="2400" b="1" dirty="0"/>
              <a:t> </a:t>
            </a:r>
            <a:r>
              <a:rPr lang="en-GB" sz="2400" b="1" dirty="0" err="1"/>
              <a:t>carbón</a:t>
            </a:r>
            <a:r>
              <a:rPr lang="en-GB" sz="2400" b="1" dirty="0"/>
              <a:t> union. In 2018 he said, ‘When we were a new union, we just thought about workers’ rights. Now we listen more to communities, to learn what is happening to them, and now we want to defend workers and communities.’ </a:t>
            </a:r>
          </a:p>
          <a:p>
            <a:r>
              <a:rPr lang="en-GB" sz="2400" b="1" dirty="0"/>
              <a:t>The </a:t>
            </a:r>
            <a:r>
              <a:rPr lang="en-GB" sz="2400" b="1" dirty="0" err="1"/>
              <a:t>Wayúu</a:t>
            </a:r>
            <a:r>
              <a:rPr lang="en-GB" sz="2400" b="1" dirty="0"/>
              <a:t> people and the union with the help of NGOs and the taking of action like blocking train lines and occupying mines has stopped </a:t>
            </a:r>
            <a:r>
              <a:rPr lang="en-GB" sz="2400" b="1" dirty="0" err="1"/>
              <a:t>Cerejón</a:t>
            </a:r>
            <a:r>
              <a:rPr lang="en-GB" sz="2400" b="1" dirty="0"/>
              <a:t> from diverting the Rancheria river to get about 500 million tonnes of coal. The protest is not finished yet. Many think it is possible that </a:t>
            </a:r>
            <a:r>
              <a:rPr lang="en-GB" sz="2400" b="1" dirty="0" err="1"/>
              <a:t>Cerejón</a:t>
            </a:r>
            <a:r>
              <a:rPr lang="en-GB" sz="2400" b="1" dirty="0"/>
              <a:t> is diverting tributaries of the river. And </a:t>
            </a:r>
            <a:r>
              <a:rPr lang="en-GB" sz="2400" b="1" dirty="0" err="1"/>
              <a:t>coalworkers</a:t>
            </a:r>
            <a:r>
              <a:rPr lang="en-GB" sz="2400" b="1" dirty="0"/>
              <a:t> and communities now have ideas to change from mining to new and traditional ways of earning money to live</a:t>
            </a:r>
            <a:r>
              <a:rPr lang="en-GB" sz="2400" dirty="0"/>
              <a:t>. </a:t>
            </a:r>
          </a:p>
          <a:p>
            <a:endParaRPr lang="en-GB" sz="2300" b="1" dirty="0"/>
          </a:p>
        </p:txBody>
      </p:sp>
    </p:spTree>
    <p:extLst>
      <p:ext uri="{BB962C8B-B14F-4D97-AF65-F5344CB8AC3E}">
        <p14:creationId xmlns:p14="http://schemas.microsoft.com/office/powerpoint/2010/main" val="39186419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E12452-BE52-45B7-A795-BA16A7E0223A}"/>
              </a:ext>
            </a:extLst>
          </p:cNvPr>
          <p:cNvSpPr>
            <a:spLocks noGrp="1"/>
          </p:cNvSpPr>
          <p:nvPr>
            <p:ph type="title"/>
          </p:nvPr>
        </p:nvSpPr>
        <p:spPr/>
        <p:txBody>
          <a:bodyPr/>
          <a:lstStyle/>
          <a:p>
            <a:r>
              <a:rPr lang="en-GB" b="1" dirty="0">
                <a:solidFill>
                  <a:srgbClr val="C00000"/>
                </a:solidFill>
              </a:rPr>
              <a:t>6) Argentina</a:t>
            </a:r>
            <a:br>
              <a:rPr lang="en-GB" b="1" dirty="0">
                <a:solidFill>
                  <a:srgbClr val="C00000"/>
                </a:solidFill>
              </a:rPr>
            </a:br>
            <a:r>
              <a:rPr lang="en-GB" b="1" dirty="0">
                <a:solidFill>
                  <a:srgbClr val="C00000"/>
                </a:solidFill>
              </a:rPr>
              <a:t>What do you think?</a:t>
            </a:r>
          </a:p>
        </p:txBody>
      </p:sp>
      <p:sp>
        <p:nvSpPr>
          <p:cNvPr id="3" name="Content Placeholder 2">
            <a:extLst>
              <a:ext uri="{FF2B5EF4-FFF2-40B4-BE49-F238E27FC236}">
                <a16:creationId xmlns:a16="http://schemas.microsoft.com/office/drawing/2014/main" id="{0E358E98-47FA-414D-8C28-66CFF59F4AFB}"/>
              </a:ext>
            </a:extLst>
          </p:cNvPr>
          <p:cNvSpPr>
            <a:spLocks noGrp="1"/>
          </p:cNvSpPr>
          <p:nvPr>
            <p:ph idx="1"/>
          </p:nvPr>
        </p:nvSpPr>
        <p:spPr>
          <a:xfrm>
            <a:off x="453887" y="1690688"/>
            <a:ext cx="10515600" cy="4508914"/>
          </a:xfrm>
        </p:spPr>
        <p:txBody>
          <a:bodyPr>
            <a:normAutofit fontScale="85000" lnSpcReduction="20000"/>
          </a:bodyPr>
          <a:lstStyle/>
          <a:p>
            <a:pPr marL="514350" indent="-514350">
              <a:buAutoNum type="arabicParenR"/>
            </a:pPr>
            <a:r>
              <a:rPr lang="en-GB" sz="3500" b="1" dirty="0"/>
              <a:t>Patagonia has the world’s largest supply of shale gas and oil. True/false?</a:t>
            </a:r>
          </a:p>
          <a:p>
            <a:pPr marL="514350" indent="-514350">
              <a:buAutoNum type="arabicParenR" startAt="2"/>
            </a:pPr>
            <a:r>
              <a:rPr lang="en-GB" sz="3500" b="1" dirty="0"/>
              <a:t>Campaigners have delayed the construction of the fracking</a:t>
            </a:r>
          </a:p>
          <a:p>
            <a:pPr marL="0" indent="0">
              <a:buNone/>
            </a:pPr>
            <a:r>
              <a:rPr lang="en-GB" sz="3500" b="1" dirty="0"/>
              <a:t>      rigs. True/false?</a:t>
            </a:r>
          </a:p>
          <a:p>
            <a:pPr marL="514350" indent="-514350">
              <a:buAutoNum type="arabicParenR" startAt="3"/>
            </a:pPr>
            <a:r>
              <a:rPr lang="en-GB" sz="3500" b="1" dirty="0"/>
              <a:t>There are now areas where fracking is not allowed.</a:t>
            </a:r>
          </a:p>
          <a:p>
            <a:pPr marL="0" indent="0">
              <a:buNone/>
            </a:pPr>
            <a:r>
              <a:rPr lang="en-GB" sz="3500" b="1" dirty="0"/>
              <a:t>      True/false?</a:t>
            </a:r>
          </a:p>
          <a:p>
            <a:pPr marL="514350" indent="-514350">
              <a:buAutoNum type="arabicParenR" startAt="4"/>
            </a:pPr>
            <a:r>
              <a:rPr lang="en-GB" sz="3500" b="1" dirty="0"/>
              <a:t>Peru has had no success with stopping mining. True/false?</a:t>
            </a:r>
          </a:p>
          <a:p>
            <a:pPr marL="514350" indent="-514350">
              <a:buAutoNum type="arabicParenR"/>
            </a:pPr>
            <a:endParaRPr lang="en-GB" dirty="0"/>
          </a:p>
          <a:p>
            <a:pPr marL="514350" indent="-514350">
              <a:buAutoNum type="arabicParenR"/>
            </a:pPr>
            <a:endParaRPr lang="en-GB" dirty="0"/>
          </a:p>
          <a:p>
            <a:pPr marL="0" indent="0">
              <a:buNone/>
            </a:pPr>
            <a:r>
              <a:rPr lang="en-GB" sz="4800" b="1" dirty="0">
                <a:solidFill>
                  <a:srgbClr val="C00000"/>
                </a:solidFill>
                <a:latin typeface="+mj-lt"/>
              </a:rPr>
              <a:t>Now read and check</a:t>
            </a:r>
          </a:p>
          <a:p>
            <a:pPr marL="0" indent="0">
              <a:buNone/>
            </a:pPr>
            <a:endParaRPr lang="en-GB" dirty="0"/>
          </a:p>
          <a:p>
            <a:pPr marL="514350" indent="-514350">
              <a:buAutoNum type="arabicParenR"/>
            </a:pPr>
            <a:endParaRPr lang="en-GB" dirty="0"/>
          </a:p>
          <a:p>
            <a:pPr marL="514350" indent="-514350">
              <a:buAutoNum type="arabicParenR"/>
            </a:pPr>
            <a:endParaRPr lang="en-GB" dirty="0"/>
          </a:p>
        </p:txBody>
      </p:sp>
      <p:pic>
        <p:nvPicPr>
          <p:cNvPr id="4" name="Picture 3">
            <a:extLst>
              <a:ext uri="{FF2B5EF4-FFF2-40B4-BE49-F238E27FC236}">
                <a16:creationId xmlns:a16="http://schemas.microsoft.com/office/drawing/2014/main" id="{C2180C99-A0B0-4A8F-B39C-0BD5362D90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4758" y="4973957"/>
            <a:ext cx="1449042" cy="1272164"/>
          </a:xfrm>
          <a:prstGeom prst="rect">
            <a:avLst/>
          </a:prstGeom>
        </p:spPr>
      </p:pic>
    </p:spTree>
    <p:extLst>
      <p:ext uri="{BB962C8B-B14F-4D97-AF65-F5344CB8AC3E}">
        <p14:creationId xmlns:p14="http://schemas.microsoft.com/office/powerpoint/2010/main" val="2045589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4941785-8FD4-4551-A71C-030E096C4B50}"/>
              </a:ext>
            </a:extLst>
          </p:cNvPr>
          <p:cNvSpPr/>
          <p:nvPr/>
        </p:nvSpPr>
        <p:spPr>
          <a:xfrm>
            <a:off x="0" y="0"/>
            <a:ext cx="12385964" cy="6355586"/>
          </a:xfrm>
          <a:prstGeom prst="rect">
            <a:avLst/>
          </a:prstGeom>
        </p:spPr>
        <p:txBody>
          <a:bodyPr wrap="square">
            <a:spAutoFit/>
          </a:bodyPr>
          <a:lstStyle/>
          <a:p>
            <a:r>
              <a:rPr lang="en-GB" sz="2400" b="1" dirty="0"/>
              <a:t>6) ARGENTINA</a:t>
            </a:r>
            <a:r>
              <a:rPr lang="en-GB" sz="2400" dirty="0"/>
              <a:t> </a:t>
            </a:r>
          </a:p>
          <a:p>
            <a:r>
              <a:rPr lang="en-GB" sz="2400" b="1" dirty="0"/>
              <a:t>Patagonia’s shale could make billions of barrels of oil and gas but local campaigners want to keep it underground. </a:t>
            </a:r>
          </a:p>
          <a:p>
            <a:r>
              <a:rPr lang="en-GB" sz="2400" b="1" dirty="0"/>
              <a:t>We think the big </a:t>
            </a:r>
            <a:r>
              <a:rPr lang="en-GB" sz="2400" b="1" dirty="0" err="1"/>
              <a:t>Vaca</a:t>
            </a:r>
            <a:r>
              <a:rPr lang="en-GB" sz="2400" b="1" dirty="0"/>
              <a:t> </a:t>
            </a:r>
            <a:r>
              <a:rPr lang="en-GB" sz="2400" b="1" dirty="0" err="1"/>
              <a:t>Muerta</a:t>
            </a:r>
            <a:r>
              <a:rPr lang="en-GB" sz="2400" b="1" dirty="0"/>
              <a:t> (‘Dead Cow’) is the world’s second-largest reserve of shale oil and gas. Every big transnational oil company has bought leases to take oil and gas from the Dead Cow, but we can still stop the industry. </a:t>
            </a:r>
          </a:p>
          <a:p>
            <a:r>
              <a:rPr lang="en-GB" sz="2400" b="1" dirty="0"/>
              <a:t>The indigenous </a:t>
            </a:r>
            <a:r>
              <a:rPr lang="en-GB" sz="2400" b="1" dirty="0" err="1"/>
              <a:t>Mapuche</a:t>
            </a:r>
            <a:r>
              <a:rPr lang="en-GB" sz="2400" b="1" dirty="0"/>
              <a:t> people are taking legal and direct action. About 50 local towns have passed laws to stop it and so this has successfully delayed the building of the fracking rigs. Towns such as Neuquén, Fernandez Oro, and Allen have passed laws for ‘frack-free zones’ around farms and orchards and there are stricter rules. This makes the costs for the industry higher and makes it less attractive to investors. </a:t>
            </a:r>
          </a:p>
          <a:p>
            <a:r>
              <a:rPr lang="en-GB" sz="2400" b="1" dirty="0"/>
              <a:t>Fernando </a:t>
            </a:r>
            <a:r>
              <a:rPr lang="en-GB" sz="2400" b="1" dirty="0" err="1"/>
              <a:t>Cabrerais</a:t>
            </a:r>
            <a:r>
              <a:rPr lang="en-GB" sz="2400" b="1" dirty="0"/>
              <a:t> is from the NGO </a:t>
            </a:r>
            <a:r>
              <a:rPr lang="en-GB" sz="2400" b="1" dirty="0" err="1"/>
              <a:t>Observatorio</a:t>
            </a:r>
            <a:r>
              <a:rPr lang="en-GB" sz="2400" b="1" dirty="0"/>
              <a:t> </a:t>
            </a:r>
            <a:r>
              <a:rPr lang="en-GB" sz="2400" b="1" dirty="0" err="1"/>
              <a:t>Petrolero</a:t>
            </a:r>
            <a:r>
              <a:rPr lang="en-GB" sz="2400" b="1" dirty="0"/>
              <a:t> Sur, which is working with local people. He says, ‘To stop apple and pear production for just a few years of gas is terrible.’ </a:t>
            </a:r>
          </a:p>
          <a:p>
            <a:r>
              <a:rPr lang="en-GB" sz="2400" b="1" dirty="0"/>
              <a:t>Legal action is also stopping oil extraction in other places in Latin America. In Peru, a challenge by the </a:t>
            </a:r>
            <a:r>
              <a:rPr lang="en-GB" sz="2400" b="1" dirty="0" err="1"/>
              <a:t>Awajún</a:t>
            </a:r>
            <a:r>
              <a:rPr lang="en-GB" sz="2400" b="1" dirty="0"/>
              <a:t> and </a:t>
            </a:r>
            <a:r>
              <a:rPr lang="en-GB" sz="2400" b="1" dirty="0" err="1"/>
              <a:t>Wampis</a:t>
            </a:r>
            <a:r>
              <a:rPr lang="en-GB" sz="2400" b="1" dirty="0"/>
              <a:t> peoples has closed thousands of square kilometres from drilling and made many of the country’s oil plans less likely. </a:t>
            </a:r>
          </a:p>
          <a:p>
            <a:endParaRPr lang="en-GB" sz="2300" b="1" dirty="0"/>
          </a:p>
        </p:txBody>
      </p:sp>
    </p:spTree>
    <p:extLst>
      <p:ext uri="{BB962C8B-B14F-4D97-AF65-F5344CB8AC3E}">
        <p14:creationId xmlns:p14="http://schemas.microsoft.com/office/powerpoint/2010/main" val="13015840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CE6A69-2DE4-4F01-A55E-2BF439CC7FC3}"/>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DC39F476-1875-4702-BBCA-CADFE08575DE}"/>
              </a:ext>
            </a:extLst>
          </p:cNvPr>
          <p:cNvSpPr>
            <a:spLocks noGrp="1"/>
          </p:cNvSpPr>
          <p:nvPr>
            <p:ph idx="1"/>
          </p:nvPr>
        </p:nvSpPr>
        <p:spPr>
          <a:xfrm>
            <a:off x="838200" y="1817972"/>
            <a:ext cx="10515600" cy="4351338"/>
          </a:xfrm>
        </p:spPr>
        <p:txBody>
          <a:bodyPr>
            <a:normAutofit lnSpcReduction="10000"/>
          </a:bodyPr>
          <a:lstStyle/>
          <a:p>
            <a:pPr marL="0" indent="0">
              <a:buNone/>
            </a:pPr>
            <a:r>
              <a:rPr lang="en-GB" dirty="0"/>
              <a:t>                                                                         </a:t>
            </a:r>
          </a:p>
          <a:p>
            <a:pPr marL="0" indent="0">
              <a:buNone/>
            </a:pPr>
            <a:r>
              <a:rPr lang="en-GB" sz="4000" dirty="0"/>
              <a:t>                              </a:t>
            </a:r>
            <a:r>
              <a:rPr lang="en-GB" sz="4000" b="1" u="sng" dirty="0">
                <a:solidFill>
                  <a:srgbClr val="C00000"/>
                </a:solidFill>
              </a:rPr>
              <a:t>this lesson</a:t>
            </a:r>
          </a:p>
          <a:p>
            <a:pPr marL="0" indent="0">
              <a:buNone/>
            </a:pPr>
            <a:endParaRPr lang="en-GB" dirty="0"/>
          </a:p>
          <a:p>
            <a:pPr marL="0" indent="0">
              <a:buNone/>
            </a:pPr>
            <a:r>
              <a:rPr lang="en-GB" dirty="0"/>
              <a:t>                                                                                     </a:t>
            </a:r>
          </a:p>
          <a:p>
            <a:pPr marL="0" indent="0">
              <a:buNone/>
            </a:pPr>
            <a:endParaRPr lang="en-GB" dirty="0"/>
          </a:p>
          <a:p>
            <a:pPr marL="0" indent="0">
              <a:buNone/>
            </a:pPr>
            <a:endParaRPr lang="en-GB" dirty="0"/>
          </a:p>
          <a:p>
            <a:pPr marL="0" indent="0">
              <a:buNone/>
            </a:pPr>
            <a:r>
              <a:rPr lang="en-GB" dirty="0"/>
              <a:t>                        </a:t>
            </a:r>
          </a:p>
          <a:p>
            <a:pPr marL="0" indent="0">
              <a:buNone/>
            </a:pPr>
            <a:r>
              <a:rPr lang="en-GB" dirty="0"/>
              <a:t>                             </a:t>
            </a:r>
            <a:r>
              <a:rPr lang="en-GB" b="1" dirty="0"/>
              <a:t> </a:t>
            </a:r>
            <a:r>
              <a:rPr lang="en-GB" sz="4800" b="1" dirty="0">
                <a:solidFill>
                  <a:srgbClr val="7030A0"/>
                </a:solidFill>
              </a:rPr>
              <a:t> </a:t>
            </a:r>
          </a:p>
        </p:txBody>
      </p:sp>
      <p:pic>
        <p:nvPicPr>
          <p:cNvPr id="10" name="Picture 9">
            <a:extLst>
              <a:ext uri="{FF2B5EF4-FFF2-40B4-BE49-F238E27FC236}">
                <a16:creationId xmlns:a16="http://schemas.microsoft.com/office/drawing/2014/main" id="{F7A60B1D-537D-41F3-8514-DB6A92E94F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21171" y="821635"/>
            <a:ext cx="2753186" cy="1941641"/>
          </a:xfrm>
          <a:prstGeom prst="rect">
            <a:avLst/>
          </a:prstGeom>
        </p:spPr>
      </p:pic>
      <p:pic>
        <p:nvPicPr>
          <p:cNvPr id="11" name="Picture 10">
            <a:extLst>
              <a:ext uri="{FF2B5EF4-FFF2-40B4-BE49-F238E27FC236}">
                <a16:creationId xmlns:a16="http://schemas.microsoft.com/office/drawing/2014/main" id="{21B315C5-E66E-4037-8C15-68A5544020E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8409" y="3022887"/>
            <a:ext cx="3239290" cy="1789066"/>
          </a:xfrm>
          <a:prstGeom prst="rect">
            <a:avLst/>
          </a:prstGeom>
        </p:spPr>
      </p:pic>
      <p:pic>
        <p:nvPicPr>
          <p:cNvPr id="12" name="Picture 11">
            <a:extLst>
              <a:ext uri="{FF2B5EF4-FFF2-40B4-BE49-F238E27FC236}">
                <a16:creationId xmlns:a16="http://schemas.microsoft.com/office/drawing/2014/main" id="{DD47F15E-5D10-4F39-AF01-29E7EAB01B6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96131" y="3022886"/>
            <a:ext cx="2028825" cy="1781175"/>
          </a:xfrm>
          <a:prstGeom prst="rect">
            <a:avLst/>
          </a:prstGeom>
        </p:spPr>
      </p:pic>
      <p:pic>
        <p:nvPicPr>
          <p:cNvPr id="13" name="Picture 12">
            <a:extLst>
              <a:ext uri="{FF2B5EF4-FFF2-40B4-BE49-F238E27FC236}">
                <a16:creationId xmlns:a16="http://schemas.microsoft.com/office/drawing/2014/main" id="{E90D9AAC-9159-487A-9DFC-1C0A30D2017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286861">
            <a:off x="7991861" y="4819793"/>
            <a:ext cx="1400384" cy="1786890"/>
          </a:xfrm>
          <a:prstGeom prst="rect">
            <a:avLst/>
          </a:prstGeom>
        </p:spPr>
      </p:pic>
      <p:cxnSp>
        <p:nvCxnSpPr>
          <p:cNvPr id="15" name="Straight Connector 14">
            <a:extLst>
              <a:ext uri="{FF2B5EF4-FFF2-40B4-BE49-F238E27FC236}">
                <a16:creationId xmlns:a16="http://schemas.microsoft.com/office/drawing/2014/main" id="{0247BEBB-F03A-470A-A31A-FF06586AA027}"/>
              </a:ext>
            </a:extLst>
          </p:cNvPr>
          <p:cNvCxnSpPr>
            <a:cxnSpLocks/>
          </p:cNvCxnSpPr>
          <p:nvPr/>
        </p:nvCxnSpPr>
        <p:spPr>
          <a:xfrm flipV="1">
            <a:off x="5833708" y="2578956"/>
            <a:ext cx="1879950" cy="94792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A7BC2333-592E-40A7-8A11-F1AFDD47D450}"/>
              </a:ext>
            </a:extLst>
          </p:cNvPr>
          <p:cNvCxnSpPr>
            <a:cxnSpLocks/>
          </p:cNvCxnSpPr>
          <p:nvPr/>
        </p:nvCxnSpPr>
        <p:spPr>
          <a:xfrm flipH="1">
            <a:off x="2676180" y="4363097"/>
            <a:ext cx="2258991" cy="133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5099D5A-3BE8-478F-B006-7A8FDDB265AD}"/>
              </a:ext>
            </a:extLst>
          </p:cNvPr>
          <p:cNvCxnSpPr>
            <a:cxnSpLocks/>
          </p:cNvCxnSpPr>
          <p:nvPr/>
        </p:nvCxnSpPr>
        <p:spPr>
          <a:xfrm flipV="1">
            <a:off x="6356186" y="4058075"/>
            <a:ext cx="2734805" cy="305022"/>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58EA22A7-5118-42E2-BBCA-2D5A8CB04266}"/>
              </a:ext>
            </a:extLst>
          </p:cNvPr>
          <p:cNvCxnSpPr>
            <a:cxnSpLocks/>
          </p:cNvCxnSpPr>
          <p:nvPr/>
        </p:nvCxnSpPr>
        <p:spPr>
          <a:xfrm>
            <a:off x="5605670" y="4612732"/>
            <a:ext cx="2438594" cy="1059198"/>
          </a:xfrm>
          <a:prstGeom prst="line">
            <a:avLst/>
          </a:prstGeom>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7B936EC0-A710-466D-AD2D-04977B3AE7E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29566" y="3233996"/>
            <a:ext cx="2160019" cy="1378736"/>
          </a:xfrm>
          <a:prstGeom prst="rect">
            <a:avLst/>
          </a:prstGeom>
        </p:spPr>
      </p:pic>
    </p:spTree>
    <p:extLst>
      <p:ext uri="{BB962C8B-B14F-4D97-AF65-F5344CB8AC3E}">
        <p14:creationId xmlns:p14="http://schemas.microsoft.com/office/powerpoint/2010/main" val="21196242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C6BF91-B396-4B17-A8F4-08E57D0083C9}"/>
              </a:ext>
            </a:extLst>
          </p:cNvPr>
          <p:cNvSpPr>
            <a:spLocks noGrp="1"/>
          </p:cNvSpPr>
          <p:nvPr>
            <p:ph type="title"/>
          </p:nvPr>
        </p:nvSpPr>
        <p:spPr/>
        <p:txBody>
          <a:bodyPr/>
          <a:lstStyle/>
          <a:p>
            <a:r>
              <a:rPr lang="en-GB" b="1" dirty="0">
                <a:solidFill>
                  <a:srgbClr val="C00000"/>
                </a:solidFill>
              </a:rPr>
              <a:t>Now what do you think is true?</a:t>
            </a:r>
          </a:p>
        </p:txBody>
      </p:sp>
      <p:sp>
        <p:nvSpPr>
          <p:cNvPr id="3" name="Content Placeholder 2">
            <a:extLst>
              <a:ext uri="{FF2B5EF4-FFF2-40B4-BE49-F238E27FC236}">
                <a16:creationId xmlns:a16="http://schemas.microsoft.com/office/drawing/2014/main" id="{8907BEE6-1CDE-43DE-A838-3154C876CDE2}"/>
              </a:ext>
            </a:extLst>
          </p:cNvPr>
          <p:cNvSpPr>
            <a:spLocks noGrp="1"/>
          </p:cNvSpPr>
          <p:nvPr>
            <p:ph idx="1"/>
          </p:nvPr>
        </p:nvSpPr>
        <p:spPr/>
        <p:txBody>
          <a:bodyPr>
            <a:normAutofit lnSpcReduction="10000"/>
          </a:bodyPr>
          <a:lstStyle/>
          <a:p>
            <a:pPr marL="514350" indent="-514350">
              <a:buAutoNum type="arabicParenR"/>
            </a:pPr>
            <a:r>
              <a:rPr lang="en-GB" b="1" dirty="0"/>
              <a:t>Some Japanese banks are saying no to investing in coal. True/false?</a:t>
            </a:r>
          </a:p>
          <a:p>
            <a:pPr marL="514350" indent="-514350">
              <a:buFont typeface="Arial" panose="020B0604020202020204" pitchFamily="34" charset="0"/>
              <a:buAutoNum type="arabicParenR"/>
            </a:pPr>
            <a:r>
              <a:rPr lang="en-GB" b="1" dirty="0"/>
              <a:t> Natural gas can be as bad for the planet as coal. True/false?</a:t>
            </a:r>
          </a:p>
          <a:p>
            <a:pPr marL="514350" indent="-514350">
              <a:buFont typeface="Arial" panose="020B0604020202020204" pitchFamily="34" charset="0"/>
              <a:buAutoNum type="arabicParenR"/>
            </a:pPr>
            <a:r>
              <a:rPr lang="en-GB" b="1" dirty="0"/>
              <a:t>In Australia some mining companies are stopping digging for coal. True/false?</a:t>
            </a:r>
          </a:p>
          <a:p>
            <a:pPr marL="514350" indent="-514350">
              <a:buFont typeface="Arial" panose="020B0604020202020204" pitchFamily="34" charset="0"/>
              <a:buAutoNum type="arabicParenR"/>
            </a:pPr>
            <a:r>
              <a:rPr lang="en-GB" b="1" dirty="0"/>
              <a:t>China is supporting almost half of the new coal mines around the world. True/false?</a:t>
            </a:r>
          </a:p>
          <a:p>
            <a:pPr marL="514350" indent="-514350">
              <a:buFont typeface="Arial" panose="020B0604020202020204" pitchFamily="34" charset="0"/>
              <a:buAutoNum type="arabicParenR"/>
            </a:pPr>
            <a:r>
              <a:rPr lang="en-GB" b="1" dirty="0"/>
              <a:t>Coal is the worst fossil fuel. True/false?</a:t>
            </a:r>
          </a:p>
          <a:p>
            <a:pPr marL="514350" indent="-514350">
              <a:buFont typeface="Arial" panose="020B0604020202020204" pitchFamily="34" charset="0"/>
              <a:buAutoNum type="arabicParenR"/>
            </a:pPr>
            <a:r>
              <a:rPr lang="en-GB" b="1" dirty="0"/>
              <a:t>Patagonia has the world’s largest supply of shale gas and oil. True/false?</a:t>
            </a:r>
          </a:p>
          <a:p>
            <a:pPr marL="514350" indent="-514350">
              <a:buFont typeface="Arial" panose="020B0604020202020204" pitchFamily="34" charset="0"/>
              <a:buAutoNum type="arabicParenR"/>
            </a:pPr>
            <a:endParaRPr lang="en-GB" b="1" dirty="0"/>
          </a:p>
          <a:p>
            <a:pPr marL="514350" indent="-514350">
              <a:buFont typeface="Arial" panose="020B0604020202020204" pitchFamily="34" charset="0"/>
              <a:buAutoNum type="arabicParenR"/>
            </a:pPr>
            <a:endParaRPr lang="en-GB" b="1" dirty="0"/>
          </a:p>
          <a:p>
            <a:pPr marL="514350" indent="-514350">
              <a:buFont typeface="Arial" panose="020B0604020202020204" pitchFamily="34" charset="0"/>
              <a:buAutoNum type="arabicParenR"/>
            </a:pPr>
            <a:endParaRPr lang="en-GB" b="1" dirty="0"/>
          </a:p>
          <a:p>
            <a:pPr marL="514350" indent="-514350">
              <a:buFont typeface="Arial" panose="020B0604020202020204" pitchFamily="34" charset="0"/>
              <a:buAutoNum type="arabicParenR"/>
            </a:pPr>
            <a:endParaRPr lang="en-GB" b="1" dirty="0"/>
          </a:p>
          <a:p>
            <a:pPr marL="514350" indent="-514350">
              <a:buFont typeface="Arial" panose="020B0604020202020204" pitchFamily="34" charset="0"/>
              <a:buAutoNum type="arabicParenR"/>
            </a:pPr>
            <a:endParaRPr lang="en-GB" b="1" dirty="0"/>
          </a:p>
          <a:p>
            <a:pPr marL="514350" indent="-514350">
              <a:buAutoNum type="arabicParenR"/>
            </a:pPr>
            <a:endParaRPr lang="en-GB" b="1" dirty="0"/>
          </a:p>
          <a:p>
            <a:pPr marL="0" indent="0">
              <a:buNone/>
            </a:pPr>
            <a:endParaRPr lang="en-GB" dirty="0"/>
          </a:p>
        </p:txBody>
      </p:sp>
      <p:pic>
        <p:nvPicPr>
          <p:cNvPr id="4" name="Picture 3">
            <a:extLst>
              <a:ext uri="{FF2B5EF4-FFF2-40B4-BE49-F238E27FC236}">
                <a16:creationId xmlns:a16="http://schemas.microsoft.com/office/drawing/2014/main" id="{811C8E91-4DED-4BA4-9DA5-458714A551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88171" y="5672463"/>
            <a:ext cx="1430729" cy="1008999"/>
          </a:xfrm>
          <a:prstGeom prst="rect">
            <a:avLst/>
          </a:prstGeom>
        </p:spPr>
      </p:pic>
    </p:spTree>
    <p:extLst>
      <p:ext uri="{BB962C8B-B14F-4D97-AF65-F5344CB8AC3E}">
        <p14:creationId xmlns:p14="http://schemas.microsoft.com/office/powerpoint/2010/main" val="16072139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241F02-1CC2-447C-82B5-CCC2FD8E40FA}"/>
              </a:ext>
            </a:extLst>
          </p:cNvPr>
          <p:cNvSpPr>
            <a:spLocks noGrp="1"/>
          </p:cNvSpPr>
          <p:nvPr>
            <p:ph type="title"/>
          </p:nvPr>
        </p:nvSpPr>
        <p:spPr/>
        <p:txBody>
          <a:bodyPr>
            <a:normAutofit fontScale="90000"/>
          </a:bodyPr>
          <a:lstStyle/>
          <a:p>
            <a:r>
              <a:rPr lang="en-GB" b="1" dirty="0">
                <a:solidFill>
                  <a:srgbClr val="C00000"/>
                </a:solidFill>
              </a:rPr>
              <a:t>Discuss what action can be taken to stop the use of fossil fuels. Make a poster listing what people can do.</a:t>
            </a:r>
          </a:p>
        </p:txBody>
      </p:sp>
      <p:pic>
        <p:nvPicPr>
          <p:cNvPr id="4" name="Content Placeholder 3">
            <a:extLst>
              <a:ext uri="{FF2B5EF4-FFF2-40B4-BE49-F238E27FC236}">
                <a16:creationId xmlns:a16="http://schemas.microsoft.com/office/drawing/2014/main" id="{0B56FDB4-B33D-4D4B-B107-AF7A1497227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17202" y="1895061"/>
            <a:ext cx="6429536" cy="4505049"/>
          </a:xfrm>
          <a:prstGeom prst="rect">
            <a:avLst/>
          </a:prstGeom>
        </p:spPr>
      </p:pic>
      <p:pic>
        <p:nvPicPr>
          <p:cNvPr id="5" name="Picture 4">
            <a:extLst>
              <a:ext uri="{FF2B5EF4-FFF2-40B4-BE49-F238E27FC236}">
                <a16:creationId xmlns:a16="http://schemas.microsoft.com/office/drawing/2014/main" id="{AEA23AA5-C61A-4596-8AAB-2C504A9D369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286861">
            <a:off x="9574605" y="4341742"/>
            <a:ext cx="1400384" cy="1786890"/>
          </a:xfrm>
          <a:prstGeom prst="rect">
            <a:avLst/>
          </a:prstGeom>
        </p:spPr>
      </p:pic>
      <p:pic>
        <p:nvPicPr>
          <p:cNvPr id="6" name="Picture 5">
            <a:extLst>
              <a:ext uri="{FF2B5EF4-FFF2-40B4-BE49-F238E27FC236}">
                <a16:creationId xmlns:a16="http://schemas.microsoft.com/office/drawing/2014/main" id="{50388A5A-8AD6-4DC9-AB01-C1CB9B4B765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98204" y="1948316"/>
            <a:ext cx="2753186" cy="1941641"/>
          </a:xfrm>
          <a:prstGeom prst="rect">
            <a:avLst/>
          </a:prstGeom>
        </p:spPr>
      </p:pic>
    </p:spTree>
    <p:extLst>
      <p:ext uri="{BB962C8B-B14F-4D97-AF65-F5344CB8AC3E}">
        <p14:creationId xmlns:p14="http://schemas.microsoft.com/office/powerpoint/2010/main" val="19016186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81D9DC-CA61-4C41-B30A-59A6EBB73E75}"/>
              </a:ext>
            </a:extLst>
          </p:cNvPr>
          <p:cNvSpPr>
            <a:spLocks noGrp="1"/>
          </p:cNvSpPr>
          <p:nvPr>
            <p:ph type="title"/>
          </p:nvPr>
        </p:nvSpPr>
        <p:spPr>
          <a:xfrm>
            <a:off x="838200" y="365125"/>
            <a:ext cx="10515600" cy="562527"/>
          </a:xfrm>
        </p:spPr>
        <p:txBody>
          <a:bodyPr>
            <a:normAutofit fontScale="90000"/>
          </a:bodyPr>
          <a:lstStyle/>
          <a:p>
            <a:r>
              <a:rPr lang="en-GB" b="1" dirty="0">
                <a:solidFill>
                  <a:srgbClr val="C00000"/>
                </a:solidFill>
              </a:rPr>
              <a:t>Homework</a:t>
            </a:r>
          </a:p>
        </p:txBody>
      </p:sp>
      <p:sp>
        <p:nvSpPr>
          <p:cNvPr id="3" name="Content Placeholder 2">
            <a:extLst>
              <a:ext uri="{FF2B5EF4-FFF2-40B4-BE49-F238E27FC236}">
                <a16:creationId xmlns:a16="http://schemas.microsoft.com/office/drawing/2014/main" id="{0D8500FA-A106-47D2-9781-C027C3F89ED2}"/>
              </a:ext>
            </a:extLst>
          </p:cNvPr>
          <p:cNvSpPr>
            <a:spLocks noGrp="1"/>
          </p:cNvSpPr>
          <p:nvPr>
            <p:ph idx="1"/>
          </p:nvPr>
        </p:nvSpPr>
        <p:spPr>
          <a:xfrm>
            <a:off x="838200" y="927652"/>
            <a:ext cx="10515600" cy="5565223"/>
          </a:xfrm>
        </p:spPr>
        <p:txBody>
          <a:bodyPr>
            <a:normAutofit lnSpcReduction="10000"/>
          </a:bodyPr>
          <a:lstStyle/>
          <a:p>
            <a:pPr marL="0" indent="0">
              <a:buNone/>
            </a:pPr>
            <a:r>
              <a:rPr lang="en-GB" sz="3600" b="1" dirty="0">
                <a:solidFill>
                  <a:srgbClr val="C00000"/>
                </a:solidFill>
                <a:latin typeface="+mj-lt"/>
              </a:rPr>
              <a:t>Read the </a:t>
            </a:r>
            <a:r>
              <a:rPr lang="en-GB" sz="3600" b="1">
                <a:solidFill>
                  <a:srgbClr val="C00000"/>
                </a:solidFill>
                <a:latin typeface="+mj-lt"/>
              </a:rPr>
              <a:t>original:</a:t>
            </a:r>
          </a:p>
          <a:p>
            <a:pPr marL="0" indent="0">
              <a:buNone/>
            </a:pPr>
            <a:endParaRPr lang="en-GB" sz="3600" b="1" dirty="0">
              <a:solidFill>
                <a:srgbClr val="C00000"/>
              </a:solidFill>
              <a:latin typeface="+mj-lt"/>
            </a:endParaRPr>
          </a:p>
          <a:p>
            <a:pPr marL="0" indent="0">
              <a:buNone/>
            </a:pPr>
            <a:r>
              <a:rPr lang="en-GB" dirty="0">
                <a:hlinkClick r:id="rId3"/>
              </a:rPr>
              <a:t>https://newint.org/features/2019/04/09/world-motion</a:t>
            </a:r>
            <a:endParaRPr lang="en-GB" dirty="0"/>
          </a:p>
          <a:p>
            <a:pPr marL="0" indent="0">
              <a:buNone/>
            </a:pPr>
            <a:endParaRPr lang="en-GB" dirty="0"/>
          </a:p>
          <a:p>
            <a:pPr marL="0" indent="0">
              <a:buNone/>
            </a:pPr>
            <a:r>
              <a:rPr lang="en-GB" b="1" dirty="0"/>
              <a:t>Find words meaning:</a:t>
            </a:r>
          </a:p>
          <a:p>
            <a:pPr marL="0" indent="0">
              <a:buNone/>
            </a:pPr>
            <a:r>
              <a:rPr lang="en-GB" b="1" dirty="0"/>
              <a:t>Japan line 1: </a:t>
            </a:r>
            <a:r>
              <a:rPr lang="en-GB" b="1" i="1" dirty="0"/>
              <a:t>all around the world</a:t>
            </a:r>
          </a:p>
          <a:p>
            <a:pPr marL="0" indent="0">
              <a:buNone/>
            </a:pPr>
            <a:r>
              <a:rPr lang="en-GB" b="1" dirty="0"/>
              <a:t>Spain and France line 5: </a:t>
            </a:r>
            <a:r>
              <a:rPr lang="en-GB" b="1" i="1" dirty="0"/>
              <a:t>argued angrily</a:t>
            </a:r>
          </a:p>
          <a:p>
            <a:pPr marL="0" indent="0">
              <a:buNone/>
            </a:pPr>
            <a:r>
              <a:rPr lang="en-GB" b="1" dirty="0"/>
              <a:t>Australia line 2: </a:t>
            </a:r>
            <a:r>
              <a:rPr lang="en-GB" b="1" i="1" dirty="0"/>
              <a:t>use 100%</a:t>
            </a:r>
          </a:p>
          <a:p>
            <a:pPr marL="0" indent="0">
              <a:buNone/>
            </a:pPr>
            <a:r>
              <a:rPr lang="en-GB" b="1" dirty="0"/>
              <a:t>Argentina line 2: </a:t>
            </a:r>
            <a:r>
              <a:rPr lang="en-GB" b="1" i="1" dirty="0"/>
              <a:t>adjective meaning really wants to</a:t>
            </a:r>
          </a:p>
          <a:p>
            <a:pPr marL="0" indent="0">
              <a:buNone/>
            </a:pPr>
            <a:r>
              <a:rPr lang="en-GB" b="1" dirty="0"/>
              <a:t>Kenya line 8: </a:t>
            </a:r>
            <a:r>
              <a:rPr lang="en-GB" b="1" i="1" dirty="0"/>
              <a:t>groups of people sent to discuss an issue</a:t>
            </a:r>
          </a:p>
          <a:p>
            <a:pPr marL="0" indent="0">
              <a:buNone/>
            </a:pPr>
            <a:r>
              <a:rPr lang="en-GB" b="1" dirty="0"/>
              <a:t>Colombia line 8: </a:t>
            </a:r>
            <a:r>
              <a:rPr lang="en-GB" b="1" i="1" dirty="0"/>
              <a:t>connected to breathing</a:t>
            </a:r>
          </a:p>
          <a:p>
            <a:pPr marL="0" indent="0">
              <a:buNone/>
            </a:pPr>
            <a:endParaRPr lang="en-GB" dirty="0"/>
          </a:p>
          <a:p>
            <a:pPr marL="0" indent="0">
              <a:buNone/>
            </a:pPr>
            <a:endParaRPr lang="en-GB" dirty="0"/>
          </a:p>
          <a:p>
            <a:pPr marL="0" indent="0">
              <a:buNone/>
            </a:pPr>
            <a:endParaRPr lang="en-GB" dirty="0"/>
          </a:p>
          <a:p>
            <a:pPr marL="0" indent="0">
              <a:buNone/>
            </a:pPr>
            <a:endParaRPr lang="en-GB" dirty="0"/>
          </a:p>
        </p:txBody>
      </p:sp>
      <p:pic>
        <p:nvPicPr>
          <p:cNvPr id="4" name="Picture 3">
            <a:extLst>
              <a:ext uri="{FF2B5EF4-FFF2-40B4-BE49-F238E27FC236}">
                <a16:creationId xmlns:a16="http://schemas.microsoft.com/office/drawing/2014/main" id="{B0D5AA6E-2A38-4093-9DD2-10BC16D1283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57510" y="5057456"/>
            <a:ext cx="2218873" cy="1225488"/>
          </a:xfrm>
          <a:prstGeom prst="rect">
            <a:avLst/>
          </a:prstGeom>
        </p:spPr>
      </p:pic>
    </p:spTree>
    <p:extLst>
      <p:ext uri="{BB962C8B-B14F-4D97-AF65-F5344CB8AC3E}">
        <p14:creationId xmlns:p14="http://schemas.microsoft.com/office/powerpoint/2010/main" val="12998883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4675E-866D-48A0-B55E-FFFD8F1EE56F}"/>
              </a:ext>
            </a:extLst>
          </p:cNvPr>
          <p:cNvSpPr>
            <a:spLocks noGrp="1"/>
          </p:cNvSpPr>
          <p:nvPr>
            <p:ph type="title"/>
          </p:nvPr>
        </p:nvSpPr>
        <p:spPr/>
        <p:txBody>
          <a:bodyPr>
            <a:normAutofit/>
          </a:bodyPr>
          <a:lstStyle/>
          <a:p>
            <a:r>
              <a:rPr lang="en-GB" b="1" dirty="0">
                <a:solidFill>
                  <a:srgbClr val="C00000"/>
                </a:solidFill>
              </a:rPr>
              <a:t>Who is in the picture? Where do you think this is? What are the people wearing and why?</a:t>
            </a:r>
          </a:p>
        </p:txBody>
      </p:sp>
      <p:pic>
        <p:nvPicPr>
          <p:cNvPr id="5" name="Content Placeholder 4">
            <a:extLst>
              <a:ext uri="{FF2B5EF4-FFF2-40B4-BE49-F238E27FC236}">
                <a16:creationId xmlns:a16="http://schemas.microsoft.com/office/drawing/2014/main" id="{10D5AF24-0EC9-4A25-B16E-9A12CFF5694F}"/>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941058" y="1690688"/>
            <a:ext cx="7678777" cy="4901347"/>
          </a:xfrm>
        </p:spPr>
      </p:pic>
      <p:pic>
        <p:nvPicPr>
          <p:cNvPr id="6" name="Picture 5">
            <a:extLst>
              <a:ext uri="{FF2B5EF4-FFF2-40B4-BE49-F238E27FC236}">
                <a16:creationId xmlns:a16="http://schemas.microsoft.com/office/drawing/2014/main" id="{EAC8A942-43C7-4CD3-B0DD-961FC0CB9F0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50942" y="5272982"/>
            <a:ext cx="1519629" cy="1071694"/>
          </a:xfrm>
          <a:prstGeom prst="rect">
            <a:avLst/>
          </a:prstGeom>
        </p:spPr>
      </p:pic>
    </p:spTree>
    <p:extLst>
      <p:ext uri="{BB962C8B-B14F-4D97-AF65-F5344CB8AC3E}">
        <p14:creationId xmlns:p14="http://schemas.microsoft.com/office/powerpoint/2010/main" val="29228722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02D8F-A6E6-4570-938B-08B6533CA340}"/>
              </a:ext>
            </a:extLst>
          </p:cNvPr>
          <p:cNvSpPr>
            <a:spLocks noGrp="1"/>
          </p:cNvSpPr>
          <p:nvPr>
            <p:ph type="title"/>
          </p:nvPr>
        </p:nvSpPr>
        <p:spPr/>
        <p:txBody>
          <a:bodyPr/>
          <a:lstStyle/>
          <a:p>
            <a:r>
              <a:rPr lang="en-GB" b="1" dirty="0">
                <a:solidFill>
                  <a:srgbClr val="C00000"/>
                </a:solidFill>
              </a:rPr>
              <a:t>       What do we call oil, gas, and coal? </a:t>
            </a:r>
          </a:p>
        </p:txBody>
      </p:sp>
      <p:pic>
        <p:nvPicPr>
          <p:cNvPr id="9" name="Content Placeholder 8">
            <a:extLst>
              <a:ext uri="{FF2B5EF4-FFF2-40B4-BE49-F238E27FC236}">
                <a16:creationId xmlns:a16="http://schemas.microsoft.com/office/drawing/2014/main" id="{EC039ACA-C33D-4122-8538-FE3865FA681D}"/>
              </a:ext>
            </a:extLst>
          </p:cNvPr>
          <p:cNvPicPr>
            <a:picLocks noGrp="1" noChangeAspect="1"/>
          </p:cNvPicPr>
          <p:nvPr>
            <p:ph idx="1"/>
          </p:nvPr>
        </p:nvPicPr>
        <p:blipFill>
          <a:blip r:embed="rId3"/>
          <a:stretch>
            <a:fillRect/>
          </a:stretch>
        </p:blipFill>
        <p:spPr>
          <a:xfrm>
            <a:off x="2423678" y="1465401"/>
            <a:ext cx="6402287" cy="4883426"/>
          </a:xfrm>
          <a:prstGeom prst="rect">
            <a:avLst/>
          </a:prstGeom>
        </p:spPr>
      </p:pic>
      <p:pic>
        <p:nvPicPr>
          <p:cNvPr id="10" name="Picture 9">
            <a:extLst>
              <a:ext uri="{FF2B5EF4-FFF2-40B4-BE49-F238E27FC236}">
                <a16:creationId xmlns:a16="http://schemas.microsoft.com/office/drawing/2014/main" id="{2F8E129E-377F-4439-ADF4-037EB042FDE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41855" y="5156200"/>
            <a:ext cx="1711946" cy="945511"/>
          </a:xfrm>
          <a:prstGeom prst="rect">
            <a:avLst/>
          </a:prstGeom>
        </p:spPr>
      </p:pic>
    </p:spTree>
    <p:extLst>
      <p:ext uri="{BB962C8B-B14F-4D97-AF65-F5344CB8AC3E}">
        <p14:creationId xmlns:p14="http://schemas.microsoft.com/office/powerpoint/2010/main" val="23176097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16632"/>
            <a:ext cx="2458616" cy="864096"/>
          </a:xfrm>
        </p:spPr>
        <p:txBody>
          <a:bodyPr>
            <a:normAutofit/>
          </a:bodyPr>
          <a:lstStyle/>
          <a:p>
            <a:r>
              <a:rPr lang="en-GB" b="1" dirty="0">
                <a:solidFill>
                  <a:srgbClr val="C00000"/>
                </a:solidFill>
              </a:rPr>
              <a:t>Match:</a:t>
            </a:r>
          </a:p>
        </p:txBody>
      </p:sp>
      <p:sp>
        <p:nvSpPr>
          <p:cNvPr id="4" name="Content Placeholder 3"/>
          <p:cNvSpPr>
            <a:spLocks noGrp="1"/>
          </p:cNvSpPr>
          <p:nvPr>
            <p:ph sz="half" idx="1"/>
          </p:nvPr>
        </p:nvSpPr>
        <p:spPr>
          <a:xfrm>
            <a:off x="422073" y="980728"/>
            <a:ext cx="4233767" cy="5688632"/>
          </a:xfrm>
        </p:spPr>
        <p:txBody>
          <a:bodyPr>
            <a:normAutofit fontScale="92500" lnSpcReduction="10000"/>
          </a:bodyPr>
          <a:lstStyle/>
          <a:p>
            <a:pPr marL="0" indent="0">
              <a:buNone/>
            </a:pPr>
            <a:r>
              <a:rPr lang="en-GB" sz="4800" b="1" dirty="0">
                <a:solidFill>
                  <a:srgbClr val="C00000"/>
                </a:solidFill>
              </a:rPr>
              <a:t>1) fossil fuel</a:t>
            </a:r>
          </a:p>
          <a:p>
            <a:pPr marL="0" indent="0">
              <a:buNone/>
            </a:pPr>
            <a:r>
              <a:rPr lang="en-GB" sz="4800" b="1" dirty="0">
                <a:solidFill>
                  <a:srgbClr val="C00000"/>
                </a:solidFill>
              </a:rPr>
              <a:t>2) mine</a:t>
            </a:r>
          </a:p>
          <a:p>
            <a:pPr marL="0" indent="0">
              <a:buNone/>
            </a:pPr>
            <a:r>
              <a:rPr lang="en-GB" sz="4800" b="1" dirty="0">
                <a:solidFill>
                  <a:srgbClr val="C00000"/>
                </a:solidFill>
              </a:rPr>
              <a:t>3) rig</a:t>
            </a:r>
          </a:p>
          <a:p>
            <a:pPr marL="0" indent="0">
              <a:buNone/>
            </a:pPr>
            <a:r>
              <a:rPr lang="en-GB" sz="4800" b="1" dirty="0">
                <a:solidFill>
                  <a:srgbClr val="C00000"/>
                </a:solidFill>
              </a:rPr>
              <a:t>4) investment</a:t>
            </a:r>
          </a:p>
          <a:p>
            <a:pPr marL="0" indent="0">
              <a:buNone/>
            </a:pPr>
            <a:r>
              <a:rPr lang="en-GB" sz="4800" b="1" dirty="0">
                <a:solidFill>
                  <a:srgbClr val="C00000"/>
                </a:solidFill>
              </a:rPr>
              <a:t>5) campaigner</a:t>
            </a:r>
          </a:p>
          <a:p>
            <a:pPr marL="0" indent="0">
              <a:buNone/>
            </a:pPr>
            <a:r>
              <a:rPr lang="en-GB" sz="4800" b="1" dirty="0">
                <a:solidFill>
                  <a:srgbClr val="C00000"/>
                </a:solidFill>
              </a:rPr>
              <a:t>6) pipeline</a:t>
            </a:r>
          </a:p>
          <a:p>
            <a:pPr marL="0" indent="0">
              <a:buNone/>
            </a:pPr>
            <a:r>
              <a:rPr lang="en-GB" sz="4800" b="1" dirty="0">
                <a:solidFill>
                  <a:srgbClr val="C00000"/>
                </a:solidFill>
              </a:rPr>
              <a:t>7) renewables</a:t>
            </a:r>
          </a:p>
          <a:p>
            <a:pPr marL="0" indent="0">
              <a:buNone/>
            </a:pPr>
            <a:r>
              <a:rPr lang="en-GB" sz="4800" b="1" dirty="0">
                <a:solidFill>
                  <a:srgbClr val="C00000"/>
                </a:solidFill>
              </a:rPr>
              <a:t>8) regulator</a:t>
            </a:r>
          </a:p>
          <a:p>
            <a:pPr marL="0" indent="0">
              <a:buNone/>
            </a:pPr>
            <a:endParaRPr lang="en-GB" sz="3200" b="1" dirty="0">
              <a:solidFill>
                <a:srgbClr val="C00000"/>
              </a:solidFill>
            </a:endParaRPr>
          </a:p>
          <a:p>
            <a:pPr marL="0" indent="0">
              <a:buNone/>
            </a:pPr>
            <a:endParaRPr lang="en-GB" sz="3200" b="1" dirty="0">
              <a:solidFill>
                <a:srgbClr val="C00000"/>
              </a:solidFill>
            </a:endParaRPr>
          </a:p>
          <a:p>
            <a:pPr marL="0" indent="0">
              <a:buNone/>
            </a:pPr>
            <a:endParaRPr lang="en-GB" sz="3200" b="1" dirty="0">
              <a:solidFill>
                <a:srgbClr val="C00000"/>
              </a:solidFill>
            </a:endParaRPr>
          </a:p>
          <a:p>
            <a:pPr marL="0" indent="0">
              <a:buNone/>
            </a:pPr>
            <a:endParaRPr lang="en-GB" dirty="0"/>
          </a:p>
          <a:p>
            <a:pPr marL="0" indent="0">
              <a:buNone/>
            </a:pPr>
            <a:endParaRPr lang="en-GB" dirty="0"/>
          </a:p>
        </p:txBody>
      </p:sp>
      <p:sp>
        <p:nvSpPr>
          <p:cNvPr id="5" name="Content Placeholder 4"/>
          <p:cNvSpPr>
            <a:spLocks noGrp="1"/>
          </p:cNvSpPr>
          <p:nvPr>
            <p:ph sz="half" idx="2"/>
          </p:nvPr>
        </p:nvSpPr>
        <p:spPr>
          <a:xfrm>
            <a:off x="4655840" y="-188640"/>
            <a:ext cx="7403638" cy="7046640"/>
          </a:xfrm>
        </p:spPr>
        <p:txBody>
          <a:bodyPr>
            <a:normAutofit fontScale="92500" lnSpcReduction="10000"/>
          </a:bodyPr>
          <a:lstStyle/>
          <a:p>
            <a:pPr marL="0" indent="0">
              <a:buNone/>
            </a:pPr>
            <a:r>
              <a:rPr lang="en-GB" sz="2900" b="1" dirty="0">
                <a:solidFill>
                  <a:srgbClr val="7030A0"/>
                </a:solidFill>
              </a:rPr>
              <a:t> </a:t>
            </a:r>
          </a:p>
          <a:p>
            <a:pPr marL="0" indent="0">
              <a:buNone/>
            </a:pPr>
            <a:r>
              <a:rPr lang="en-GB" sz="2900" b="1" dirty="0">
                <a:solidFill>
                  <a:srgbClr val="7030A0"/>
                </a:solidFill>
              </a:rPr>
              <a:t>a) </a:t>
            </a:r>
          </a:p>
          <a:p>
            <a:pPr marL="0" indent="0">
              <a:buNone/>
            </a:pPr>
            <a:endParaRPr lang="en-GB" sz="2900" b="1" dirty="0">
              <a:solidFill>
                <a:srgbClr val="7030A0"/>
              </a:solidFill>
            </a:endParaRPr>
          </a:p>
          <a:p>
            <a:pPr marL="0" indent="0">
              <a:buNone/>
            </a:pPr>
            <a:r>
              <a:rPr lang="en-GB" sz="2900" b="1" dirty="0">
                <a:solidFill>
                  <a:srgbClr val="7030A0"/>
                </a:solidFill>
              </a:rPr>
              <a:t>b) person who checks and controls                  </a:t>
            </a:r>
          </a:p>
          <a:p>
            <a:pPr marL="0" indent="0">
              <a:buNone/>
            </a:pPr>
            <a:r>
              <a:rPr lang="en-GB" sz="2900" b="1" dirty="0">
                <a:solidFill>
                  <a:srgbClr val="7030A0"/>
                </a:solidFill>
              </a:rPr>
              <a:t>c) sun, wind, and waves</a:t>
            </a:r>
          </a:p>
          <a:p>
            <a:pPr marL="0" indent="0">
              <a:buNone/>
            </a:pPr>
            <a:r>
              <a:rPr lang="en-GB" sz="2900" b="1" dirty="0">
                <a:solidFill>
                  <a:srgbClr val="7030A0"/>
                </a:solidFill>
              </a:rPr>
              <a:t>d) oil, coal, and gas</a:t>
            </a:r>
          </a:p>
          <a:p>
            <a:pPr marL="0" indent="0">
              <a:buNone/>
            </a:pPr>
            <a:r>
              <a:rPr lang="en-GB" sz="2900" b="1" dirty="0">
                <a:solidFill>
                  <a:srgbClr val="7030A0"/>
                </a:solidFill>
              </a:rPr>
              <a:t>e) </a:t>
            </a:r>
          </a:p>
          <a:p>
            <a:pPr marL="0" indent="0">
              <a:buNone/>
            </a:pPr>
            <a:endParaRPr lang="en-GB" sz="2900" b="1" dirty="0">
              <a:solidFill>
                <a:srgbClr val="7030A0"/>
              </a:solidFill>
            </a:endParaRPr>
          </a:p>
          <a:p>
            <a:pPr marL="0" indent="0">
              <a:buNone/>
            </a:pPr>
            <a:endParaRPr lang="en-GB" sz="2900" b="1" dirty="0">
              <a:solidFill>
                <a:srgbClr val="7030A0"/>
              </a:solidFill>
            </a:endParaRPr>
          </a:p>
          <a:p>
            <a:pPr marL="0" indent="0">
              <a:buNone/>
            </a:pPr>
            <a:endParaRPr lang="en-GB" sz="2900" b="1" dirty="0">
              <a:solidFill>
                <a:srgbClr val="7030A0"/>
              </a:solidFill>
            </a:endParaRPr>
          </a:p>
          <a:p>
            <a:pPr marL="0" indent="0">
              <a:buNone/>
            </a:pPr>
            <a:r>
              <a:rPr lang="en-GB" sz="2900" b="1" dirty="0">
                <a:solidFill>
                  <a:srgbClr val="7030A0"/>
                </a:solidFill>
              </a:rPr>
              <a:t>f) </a:t>
            </a:r>
          </a:p>
          <a:p>
            <a:pPr marL="0" indent="0">
              <a:buNone/>
            </a:pPr>
            <a:endParaRPr lang="en-GB" sz="2900" b="1" dirty="0">
              <a:solidFill>
                <a:srgbClr val="7030A0"/>
              </a:solidFill>
            </a:endParaRPr>
          </a:p>
          <a:p>
            <a:pPr marL="0" indent="0">
              <a:buNone/>
            </a:pPr>
            <a:r>
              <a:rPr lang="en-GB" sz="2900" b="1" dirty="0">
                <a:solidFill>
                  <a:srgbClr val="7030A0"/>
                </a:solidFill>
              </a:rPr>
              <a:t>g) person who takes action, </a:t>
            </a:r>
            <a:r>
              <a:rPr lang="en-GB" sz="2900" b="1" dirty="0" err="1">
                <a:solidFill>
                  <a:srgbClr val="7030A0"/>
                </a:solidFill>
              </a:rPr>
              <a:t>eg</a:t>
            </a:r>
            <a:r>
              <a:rPr lang="en-GB" sz="2900" b="1" dirty="0">
                <a:solidFill>
                  <a:srgbClr val="7030A0"/>
                </a:solidFill>
              </a:rPr>
              <a:t> to stop climate</a:t>
            </a:r>
          </a:p>
          <a:p>
            <a:pPr marL="0" indent="0">
              <a:buNone/>
            </a:pPr>
            <a:r>
              <a:rPr lang="en-GB" sz="2900" b="1" dirty="0">
                <a:solidFill>
                  <a:srgbClr val="7030A0"/>
                </a:solidFill>
              </a:rPr>
              <a:t>    change</a:t>
            </a:r>
          </a:p>
          <a:p>
            <a:pPr marL="0" indent="0">
              <a:buNone/>
            </a:pPr>
            <a:r>
              <a:rPr lang="en-GB" sz="2900" b="1" dirty="0">
                <a:solidFill>
                  <a:srgbClr val="7030A0"/>
                </a:solidFill>
              </a:rPr>
              <a:t>h) money used to make more money</a:t>
            </a:r>
          </a:p>
          <a:p>
            <a:pPr marL="0" indent="0">
              <a:buNone/>
            </a:pPr>
            <a:endParaRPr lang="en-GB" sz="2900" b="1" dirty="0">
              <a:solidFill>
                <a:srgbClr val="7030A0"/>
              </a:solidFill>
            </a:endParaRPr>
          </a:p>
          <a:p>
            <a:pPr marL="0" indent="0">
              <a:buNone/>
            </a:pPr>
            <a:endParaRPr lang="en-GB" sz="2900" b="1" dirty="0">
              <a:solidFill>
                <a:srgbClr val="7030A0"/>
              </a:solidFill>
            </a:endParaRPr>
          </a:p>
          <a:p>
            <a:pPr marL="0" indent="0">
              <a:buNone/>
            </a:pPr>
            <a:endParaRPr lang="en-GB" sz="2900" b="1" dirty="0">
              <a:solidFill>
                <a:srgbClr val="7030A0"/>
              </a:solidFill>
            </a:endParaRPr>
          </a:p>
        </p:txBody>
      </p:sp>
      <p:pic>
        <p:nvPicPr>
          <p:cNvPr id="8" name="Picture 7">
            <a:extLst>
              <a:ext uri="{FF2B5EF4-FFF2-40B4-BE49-F238E27FC236}">
                <a16:creationId xmlns:a16="http://schemas.microsoft.com/office/drawing/2014/main" id="{E01CBBBE-E248-4BAE-B9D1-5B2ABB7F70B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1902" y="188640"/>
            <a:ext cx="1209431" cy="667971"/>
          </a:xfrm>
          <a:prstGeom prst="rect">
            <a:avLst/>
          </a:prstGeom>
        </p:spPr>
      </p:pic>
      <p:pic>
        <p:nvPicPr>
          <p:cNvPr id="7" name="Picture 6">
            <a:extLst>
              <a:ext uri="{FF2B5EF4-FFF2-40B4-BE49-F238E27FC236}">
                <a16:creationId xmlns:a16="http://schemas.microsoft.com/office/drawing/2014/main" id="{63F4C2FD-DCD9-401A-9DE2-645723C9704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08603" y="114689"/>
            <a:ext cx="1225936" cy="1099494"/>
          </a:xfrm>
          <a:prstGeom prst="rect">
            <a:avLst/>
          </a:prstGeom>
        </p:spPr>
      </p:pic>
      <p:pic>
        <p:nvPicPr>
          <p:cNvPr id="11" name="Picture 10">
            <a:extLst>
              <a:ext uri="{FF2B5EF4-FFF2-40B4-BE49-F238E27FC236}">
                <a16:creationId xmlns:a16="http://schemas.microsoft.com/office/drawing/2014/main" id="{F36E713C-9605-41EC-9389-644DC7CD691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08603" y="2657311"/>
            <a:ext cx="1695206" cy="1490369"/>
          </a:xfrm>
          <a:prstGeom prst="rect">
            <a:avLst/>
          </a:prstGeom>
        </p:spPr>
      </p:pic>
      <p:pic>
        <p:nvPicPr>
          <p:cNvPr id="15" name="Picture 14">
            <a:extLst>
              <a:ext uri="{FF2B5EF4-FFF2-40B4-BE49-F238E27FC236}">
                <a16:creationId xmlns:a16="http://schemas.microsoft.com/office/drawing/2014/main" id="{996F43DE-1E59-426E-993F-5DD9B5C771B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544526">
            <a:off x="6638145" y="3578032"/>
            <a:ext cx="1666461" cy="1422238"/>
          </a:xfrm>
          <a:prstGeom prst="rect">
            <a:avLst/>
          </a:prstGeom>
        </p:spPr>
      </p:pic>
      <p:cxnSp>
        <p:nvCxnSpPr>
          <p:cNvPr id="19" name="Straight Arrow Connector 18">
            <a:extLst>
              <a:ext uri="{FF2B5EF4-FFF2-40B4-BE49-F238E27FC236}">
                <a16:creationId xmlns:a16="http://schemas.microsoft.com/office/drawing/2014/main" id="{ECDFE75E-EC08-4533-94D4-41324125D262}"/>
              </a:ext>
            </a:extLst>
          </p:cNvPr>
          <p:cNvCxnSpPr/>
          <p:nvPr/>
        </p:nvCxnSpPr>
        <p:spPr>
          <a:xfrm>
            <a:off x="5108603" y="4611757"/>
            <a:ext cx="122593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26601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C6BF91-B396-4B17-A8F4-08E57D0083C9}"/>
              </a:ext>
            </a:extLst>
          </p:cNvPr>
          <p:cNvSpPr>
            <a:spLocks noGrp="1"/>
          </p:cNvSpPr>
          <p:nvPr>
            <p:ph type="title"/>
          </p:nvPr>
        </p:nvSpPr>
        <p:spPr/>
        <p:txBody>
          <a:bodyPr/>
          <a:lstStyle/>
          <a:p>
            <a:r>
              <a:rPr lang="en-GB" b="1" dirty="0">
                <a:solidFill>
                  <a:srgbClr val="C00000"/>
                </a:solidFill>
              </a:rPr>
              <a:t>What do you think is true?</a:t>
            </a:r>
          </a:p>
        </p:txBody>
      </p:sp>
      <p:sp>
        <p:nvSpPr>
          <p:cNvPr id="3" name="Content Placeholder 2">
            <a:extLst>
              <a:ext uri="{FF2B5EF4-FFF2-40B4-BE49-F238E27FC236}">
                <a16:creationId xmlns:a16="http://schemas.microsoft.com/office/drawing/2014/main" id="{8907BEE6-1CDE-43DE-A838-3154C876CDE2}"/>
              </a:ext>
            </a:extLst>
          </p:cNvPr>
          <p:cNvSpPr>
            <a:spLocks noGrp="1"/>
          </p:cNvSpPr>
          <p:nvPr>
            <p:ph idx="1"/>
          </p:nvPr>
        </p:nvSpPr>
        <p:spPr/>
        <p:txBody>
          <a:bodyPr>
            <a:normAutofit lnSpcReduction="10000"/>
          </a:bodyPr>
          <a:lstStyle/>
          <a:p>
            <a:pPr marL="514350" indent="-514350">
              <a:buAutoNum type="arabicParenR"/>
            </a:pPr>
            <a:r>
              <a:rPr lang="en-GB" b="1" dirty="0"/>
              <a:t>Some Japanese banks are saying no to investing in coal. True/false?</a:t>
            </a:r>
          </a:p>
          <a:p>
            <a:pPr marL="514350" indent="-514350">
              <a:buFont typeface="Arial" panose="020B0604020202020204" pitchFamily="34" charset="0"/>
              <a:buAutoNum type="arabicParenR"/>
            </a:pPr>
            <a:r>
              <a:rPr lang="en-GB" b="1" dirty="0"/>
              <a:t> Natural gas can be as bad for the planet as coal. True/false?</a:t>
            </a:r>
          </a:p>
          <a:p>
            <a:pPr marL="514350" indent="-514350">
              <a:buFont typeface="Arial" panose="020B0604020202020204" pitchFamily="34" charset="0"/>
              <a:buAutoNum type="arabicParenR"/>
            </a:pPr>
            <a:r>
              <a:rPr lang="en-GB" b="1" dirty="0"/>
              <a:t>In Australia some mining companies are stopping digging for coal. True/false?</a:t>
            </a:r>
          </a:p>
          <a:p>
            <a:pPr marL="514350" indent="-514350">
              <a:buFont typeface="Arial" panose="020B0604020202020204" pitchFamily="34" charset="0"/>
              <a:buAutoNum type="arabicParenR"/>
            </a:pPr>
            <a:r>
              <a:rPr lang="en-GB" b="1" dirty="0"/>
              <a:t>China is supporting almost half of the new coal mines around the world. True/false?</a:t>
            </a:r>
          </a:p>
          <a:p>
            <a:pPr marL="514350" indent="-514350">
              <a:buFont typeface="Arial" panose="020B0604020202020204" pitchFamily="34" charset="0"/>
              <a:buAutoNum type="arabicParenR"/>
            </a:pPr>
            <a:r>
              <a:rPr lang="en-GB" b="1" dirty="0"/>
              <a:t>Coal is the worst fossil fuel. True/false?</a:t>
            </a:r>
          </a:p>
          <a:p>
            <a:pPr marL="514350" indent="-514350">
              <a:buFont typeface="Arial" panose="020B0604020202020204" pitchFamily="34" charset="0"/>
              <a:buAutoNum type="arabicParenR"/>
            </a:pPr>
            <a:r>
              <a:rPr lang="en-GB" b="1" dirty="0"/>
              <a:t>Patagonia has the world’s largest supply of shale gas and oil. True/false?</a:t>
            </a:r>
          </a:p>
          <a:p>
            <a:pPr marL="514350" indent="-514350">
              <a:buFont typeface="Arial" panose="020B0604020202020204" pitchFamily="34" charset="0"/>
              <a:buAutoNum type="arabicParenR"/>
            </a:pPr>
            <a:endParaRPr lang="en-GB" b="1" dirty="0"/>
          </a:p>
          <a:p>
            <a:pPr marL="514350" indent="-514350">
              <a:buFont typeface="Arial" panose="020B0604020202020204" pitchFamily="34" charset="0"/>
              <a:buAutoNum type="arabicParenR"/>
            </a:pPr>
            <a:endParaRPr lang="en-GB" b="1" dirty="0"/>
          </a:p>
          <a:p>
            <a:pPr marL="514350" indent="-514350">
              <a:buFont typeface="Arial" panose="020B0604020202020204" pitchFamily="34" charset="0"/>
              <a:buAutoNum type="arabicParenR"/>
            </a:pPr>
            <a:endParaRPr lang="en-GB" b="1" dirty="0"/>
          </a:p>
          <a:p>
            <a:pPr marL="514350" indent="-514350">
              <a:buFont typeface="Arial" panose="020B0604020202020204" pitchFamily="34" charset="0"/>
              <a:buAutoNum type="arabicParenR"/>
            </a:pPr>
            <a:endParaRPr lang="en-GB" b="1" dirty="0"/>
          </a:p>
          <a:p>
            <a:pPr marL="514350" indent="-514350">
              <a:buFont typeface="Arial" panose="020B0604020202020204" pitchFamily="34" charset="0"/>
              <a:buAutoNum type="arabicParenR"/>
            </a:pPr>
            <a:endParaRPr lang="en-GB" b="1" dirty="0"/>
          </a:p>
          <a:p>
            <a:pPr marL="514350" indent="-514350">
              <a:buAutoNum type="arabicParenR"/>
            </a:pPr>
            <a:endParaRPr lang="en-GB" b="1" dirty="0"/>
          </a:p>
          <a:p>
            <a:pPr marL="0" indent="0">
              <a:buNone/>
            </a:pPr>
            <a:endParaRPr lang="en-GB" dirty="0"/>
          </a:p>
        </p:txBody>
      </p:sp>
      <p:pic>
        <p:nvPicPr>
          <p:cNvPr id="4" name="Picture 3">
            <a:extLst>
              <a:ext uri="{FF2B5EF4-FFF2-40B4-BE49-F238E27FC236}">
                <a16:creationId xmlns:a16="http://schemas.microsoft.com/office/drawing/2014/main" id="{811C8E91-4DED-4BA4-9DA5-458714A551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88171" y="5672463"/>
            <a:ext cx="1430729" cy="1008999"/>
          </a:xfrm>
          <a:prstGeom prst="rect">
            <a:avLst/>
          </a:prstGeom>
        </p:spPr>
      </p:pic>
    </p:spTree>
    <p:extLst>
      <p:ext uri="{BB962C8B-B14F-4D97-AF65-F5344CB8AC3E}">
        <p14:creationId xmlns:p14="http://schemas.microsoft.com/office/powerpoint/2010/main" val="16107552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45C22-23D0-4688-B6B9-FF324B584F22}"/>
              </a:ext>
            </a:extLst>
          </p:cNvPr>
          <p:cNvSpPr>
            <a:spLocks noGrp="1"/>
          </p:cNvSpPr>
          <p:nvPr>
            <p:ph type="title"/>
          </p:nvPr>
        </p:nvSpPr>
        <p:spPr>
          <a:xfrm>
            <a:off x="622852" y="365126"/>
            <a:ext cx="10730948" cy="315912"/>
          </a:xfrm>
        </p:spPr>
        <p:txBody>
          <a:bodyPr>
            <a:normAutofit fontScale="90000"/>
          </a:bodyPr>
          <a:lstStyle/>
          <a:p>
            <a:r>
              <a:rPr lang="en-GB" b="1" dirty="0">
                <a:solidFill>
                  <a:srgbClr val="C00000"/>
                </a:solidFill>
              </a:rPr>
              <a:t>Match:</a:t>
            </a:r>
          </a:p>
        </p:txBody>
      </p:sp>
      <p:sp>
        <p:nvSpPr>
          <p:cNvPr id="3" name="Content Placeholder 2">
            <a:extLst>
              <a:ext uri="{FF2B5EF4-FFF2-40B4-BE49-F238E27FC236}">
                <a16:creationId xmlns:a16="http://schemas.microsoft.com/office/drawing/2014/main" id="{00E0CCA5-CB30-400D-A68E-A6F0D2A6642E}"/>
              </a:ext>
            </a:extLst>
          </p:cNvPr>
          <p:cNvSpPr>
            <a:spLocks noGrp="1"/>
          </p:cNvSpPr>
          <p:nvPr>
            <p:ph sz="half" idx="1"/>
          </p:nvPr>
        </p:nvSpPr>
        <p:spPr>
          <a:xfrm>
            <a:off x="251791" y="681038"/>
            <a:ext cx="4625009" cy="5931797"/>
          </a:xfrm>
        </p:spPr>
        <p:txBody>
          <a:bodyPr>
            <a:normAutofit fontScale="92500" lnSpcReduction="20000"/>
          </a:bodyPr>
          <a:lstStyle/>
          <a:p>
            <a:pPr marL="0" indent="0">
              <a:buNone/>
            </a:pPr>
            <a:r>
              <a:rPr lang="en-GB" dirty="0"/>
              <a:t>1)                           2)</a:t>
            </a:r>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r>
              <a:rPr lang="en-GB" dirty="0"/>
              <a:t>3)                           4)</a:t>
            </a:r>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r>
              <a:rPr lang="en-GB" dirty="0"/>
              <a:t>5)                          6) </a:t>
            </a:r>
          </a:p>
        </p:txBody>
      </p:sp>
      <p:sp>
        <p:nvSpPr>
          <p:cNvPr id="4" name="Content Placeholder 3">
            <a:extLst>
              <a:ext uri="{FF2B5EF4-FFF2-40B4-BE49-F238E27FC236}">
                <a16:creationId xmlns:a16="http://schemas.microsoft.com/office/drawing/2014/main" id="{C2D3AB27-2664-4545-BE66-761164A1F54F}"/>
              </a:ext>
            </a:extLst>
          </p:cNvPr>
          <p:cNvSpPr>
            <a:spLocks noGrp="1"/>
          </p:cNvSpPr>
          <p:nvPr>
            <p:ph sz="half" idx="2"/>
          </p:nvPr>
        </p:nvSpPr>
        <p:spPr>
          <a:xfrm>
            <a:off x="4969565" y="185530"/>
            <a:ext cx="7063409" cy="6672470"/>
          </a:xfrm>
        </p:spPr>
        <p:txBody>
          <a:bodyPr>
            <a:normAutofit fontScale="92500" lnSpcReduction="20000"/>
          </a:bodyPr>
          <a:lstStyle/>
          <a:p>
            <a:pPr marL="0" indent="0">
              <a:buNone/>
            </a:pPr>
            <a:r>
              <a:rPr lang="en-GB" sz="2600" b="1" dirty="0"/>
              <a:t>a) SPAIN AND FRANCE</a:t>
            </a:r>
            <a:r>
              <a:rPr lang="en-GB" sz="2600" dirty="0"/>
              <a:t> </a:t>
            </a:r>
          </a:p>
          <a:p>
            <a:pPr marL="0" indent="0">
              <a:buNone/>
            </a:pPr>
            <a:r>
              <a:rPr lang="en-GB" sz="2600" dirty="0"/>
              <a:t>European campaigners are celebrating after regulators stopped a big natural gas pipeline.</a:t>
            </a:r>
          </a:p>
          <a:p>
            <a:pPr marL="0" indent="0">
              <a:buNone/>
            </a:pPr>
            <a:r>
              <a:rPr lang="en-GB" sz="2600" b="1" dirty="0"/>
              <a:t>b) JAPAN</a:t>
            </a:r>
            <a:r>
              <a:rPr lang="en-GB" sz="2600" dirty="0"/>
              <a:t> </a:t>
            </a:r>
          </a:p>
          <a:p>
            <a:pPr marL="0" indent="0">
              <a:buNone/>
            </a:pPr>
            <a:r>
              <a:rPr lang="en-GB" sz="2600" dirty="0"/>
              <a:t>Buddhist temples are taking investments away from fossil fuels.</a:t>
            </a:r>
          </a:p>
          <a:p>
            <a:pPr marL="0" indent="0">
              <a:buNone/>
            </a:pPr>
            <a:r>
              <a:rPr lang="en-GB" sz="2600" b="1" dirty="0"/>
              <a:t>c) AUSTRALIA</a:t>
            </a:r>
            <a:r>
              <a:rPr lang="en-GB" sz="2600" dirty="0"/>
              <a:t> </a:t>
            </a:r>
          </a:p>
          <a:p>
            <a:pPr marL="0" indent="0">
              <a:buNone/>
            </a:pPr>
            <a:r>
              <a:rPr lang="en-GB" sz="2600" dirty="0"/>
              <a:t>‘We have to find ways to keep coal and gas in the ground,’ says a Pacific Climate Warrior.</a:t>
            </a:r>
          </a:p>
          <a:p>
            <a:pPr marL="0" indent="0">
              <a:buNone/>
            </a:pPr>
            <a:r>
              <a:rPr lang="en-GB" sz="2600" b="1" dirty="0"/>
              <a:t>d) ARGENTINA</a:t>
            </a:r>
            <a:r>
              <a:rPr lang="en-GB" sz="2600" dirty="0"/>
              <a:t> </a:t>
            </a:r>
          </a:p>
          <a:p>
            <a:pPr marL="0" indent="0">
              <a:buNone/>
            </a:pPr>
            <a:r>
              <a:rPr lang="en-GB" sz="2600" dirty="0"/>
              <a:t>Patagonia’s shale could make billions of barrels of oil and gas but campaigners want to keep it underground. </a:t>
            </a:r>
          </a:p>
          <a:p>
            <a:pPr marL="0" indent="0">
              <a:buNone/>
            </a:pPr>
            <a:r>
              <a:rPr lang="en-GB" sz="2600" b="1" dirty="0"/>
              <a:t>e) KENYA</a:t>
            </a:r>
            <a:r>
              <a:rPr lang="en-GB" sz="2600" dirty="0"/>
              <a:t> </a:t>
            </a:r>
          </a:p>
          <a:p>
            <a:pPr marL="0" indent="0">
              <a:buNone/>
            </a:pPr>
            <a:r>
              <a:rPr lang="en-GB" sz="2600" dirty="0"/>
              <a:t>Campaigners want to stop East Africa’s first coal-fired power station.</a:t>
            </a:r>
          </a:p>
          <a:p>
            <a:pPr marL="0" indent="0">
              <a:buNone/>
            </a:pPr>
            <a:r>
              <a:rPr lang="en-GB" sz="2600" b="1" dirty="0"/>
              <a:t>f) COLOMBIA</a:t>
            </a:r>
            <a:r>
              <a:rPr lang="en-GB" sz="2600" dirty="0"/>
              <a:t> </a:t>
            </a:r>
          </a:p>
          <a:p>
            <a:pPr marL="0" indent="0">
              <a:buNone/>
            </a:pPr>
            <a:r>
              <a:rPr lang="en-GB" sz="2600" dirty="0"/>
              <a:t>Indigenous communities are working with coalminers to keep at least 500 million tonnes of coal underground. </a:t>
            </a:r>
          </a:p>
          <a:p>
            <a:pPr marL="0" indent="0">
              <a:buNone/>
            </a:pPr>
            <a:endParaRPr lang="en-GB" sz="2400" dirty="0"/>
          </a:p>
          <a:p>
            <a:endParaRPr lang="en-GB" sz="2400" dirty="0"/>
          </a:p>
          <a:p>
            <a:pPr marL="0" indent="0">
              <a:buNone/>
            </a:pPr>
            <a:endParaRPr lang="en-GB" sz="2400" dirty="0"/>
          </a:p>
          <a:p>
            <a:pPr marL="0" indent="0">
              <a:buNone/>
            </a:pPr>
            <a:endParaRPr lang="en-GB" dirty="0"/>
          </a:p>
        </p:txBody>
      </p:sp>
      <p:pic>
        <p:nvPicPr>
          <p:cNvPr id="5" name="Content Placeholder 4">
            <a:extLst>
              <a:ext uri="{FF2B5EF4-FFF2-40B4-BE49-F238E27FC236}">
                <a16:creationId xmlns:a16="http://schemas.microsoft.com/office/drawing/2014/main" id="{C5304962-5488-483B-BB97-96F40DE9B4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5928" y="754215"/>
            <a:ext cx="1785802" cy="1977774"/>
          </a:xfrm>
          <a:prstGeom prst="rect">
            <a:avLst/>
          </a:prstGeom>
        </p:spPr>
      </p:pic>
      <p:pic>
        <p:nvPicPr>
          <p:cNvPr id="6" name="Picture 5">
            <a:extLst>
              <a:ext uri="{FF2B5EF4-FFF2-40B4-BE49-F238E27FC236}">
                <a16:creationId xmlns:a16="http://schemas.microsoft.com/office/drawing/2014/main" id="{9E541632-F726-4DBD-BA1A-311253E108A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16827" y="365126"/>
            <a:ext cx="1917594" cy="2454523"/>
          </a:xfrm>
          <a:prstGeom prst="rect">
            <a:avLst/>
          </a:prstGeom>
        </p:spPr>
      </p:pic>
      <p:pic>
        <p:nvPicPr>
          <p:cNvPr id="7" name="Picture 6">
            <a:extLst>
              <a:ext uri="{FF2B5EF4-FFF2-40B4-BE49-F238E27FC236}">
                <a16:creationId xmlns:a16="http://schemas.microsoft.com/office/drawing/2014/main" id="{05B223D2-2FF2-44BA-984B-8492384F8F0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1496" y="2877121"/>
            <a:ext cx="1993205" cy="1888561"/>
          </a:xfrm>
          <a:prstGeom prst="rect">
            <a:avLst/>
          </a:prstGeom>
        </p:spPr>
      </p:pic>
      <p:pic>
        <p:nvPicPr>
          <p:cNvPr id="8" name="Picture 7">
            <a:extLst>
              <a:ext uri="{FF2B5EF4-FFF2-40B4-BE49-F238E27FC236}">
                <a16:creationId xmlns:a16="http://schemas.microsoft.com/office/drawing/2014/main" id="{7A711E7A-64FC-4DA6-826E-8A7F95BA637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79329" y="2819649"/>
            <a:ext cx="1892796" cy="1765032"/>
          </a:xfrm>
          <a:prstGeom prst="rect">
            <a:avLst/>
          </a:prstGeom>
        </p:spPr>
      </p:pic>
      <p:pic>
        <p:nvPicPr>
          <p:cNvPr id="9" name="Picture 8">
            <a:extLst>
              <a:ext uri="{FF2B5EF4-FFF2-40B4-BE49-F238E27FC236}">
                <a16:creationId xmlns:a16="http://schemas.microsoft.com/office/drawing/2014/main" id="{36012581-6995-4B42-BAA9-49793E53BEF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75928" y="4675137"/>
            <a:ext cx="1785802" cy="2049207"/>
          </a:xfrm>
          <a:prstGeom prst="rect">
            <a:avLst/>
          </a:prstGeom>
        </p:spPr>
      </p:pic>
      <p:pic>
        <p:nvPicPr>
          <p:cNvPr id="10" name="Picture 9">
            <a:extLst>
              <a:ext uri="{FF2B5EF4-FFF2-40B4-BE49-F238E27FC236}">
                <a16:creationId xmlns:a16="http://schemas.microsoft.com/office/drawing/2014/main" id="{35AFA651-FC42-4AAD-9687-91AD47CA4D8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812619" y="4675138"/>
            <a:ext cx="2059506" cy="2049208"/>
          </a:xfrm>
          <a:prstGeom prst="rect">
            <a:avLst/>
          </a:prstGeom>
        </p:spPr>
      </p:pic>
      <p:pic>
        <p:nvPicPr>
          <p:cNvPr id="11" name="Picture 10">
            <a:extLst>
              <a:ext uri="{FF2B5EF4-FFF2-40B4-BE49-F238E27FC236}">
                <a16:creationId xmlns:a16="http://schemas.microsoft.com/office/drawing/2014/main" id="{C6351EF5-79D6-4661-AE65-1D30766D30A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022496" y="6031109"/>
            <a:ext cx="662608" cy="581726"/>
          </a:xfrm>
          <a:prstGeom prst="rect">
            <a:avLst/>
          </a:prstGeom>
        </p:spPr>
      </p:pic>
    </p:spTree>
    <p:extLst>
      <p:ext uri="{BB962C8B-B14F-4D97-AF65-F5344CB8AC3E}">
        <p14:creationId xmlns:p14="http://schemas.microsoft.com/office/powerpoint/2010/main" val="138474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4EE2A1-DDAD-4CCA-B745-CC8D47BDFD14}"/>
              </a:ext>
            </a:extLst>
          </p:cNvPr>
          <p:cNvSpPr>
            <a:spLocks noGrp="1"/>
          </p:cNvSpPr>
          <p:nvPr>
            <p:ph type="title"/>
          </p:nvPr>
        </p:nvSpPr>
        <p:spPr/>
        <p:txBody>
          <a:bodyPr/>
          <a:lstStyle/>
          <a:p>
            <a:r>
              <a:rPr lang="en-GB" b="1" dirty="0">
                <a:solidFill>
                  <a:srgbClr val="C00000"/>
                </a:solidFill>
              </a:rPr>
              <a:t>1) Japan</a:t>
            </a:r>
            <a:br>
              <a:rPr lang="en-GB" b="1" dirty="0">
                <a:solidFill>
                  <a:srgbClr val="C00000"/>
                </a:solidFill>
              </a:rPr>
            </a:br>
            <a:r>
              <a:rPr lang="en-GB" b="1" dirty="0">
                <a:solidFill>
                  <a:srgbClr val="C00000"/>
                </a:solidFill>
              </a:rPr>
              <a:t>What do you think?</a:t>
            </a:r>
          </a:p>
        </p:txBody>
      </p:sp>
      <p:sp>
        <p:nvSpPr>
          <p:cNvPr id="3" name="Content Placeholder 2">
            <a:extLst>
              <a:ext uri="{FF2B5EF4-FFF2-40B4-BE49-F238E27FC236}">
                <a16:creationId xmlns:a16="http://schemas.microsoft.com/office/drawing/2014/main" id="{2B0E6B7F-2216-43FF-8A0B-147D012E8BBB}"/>
              </a:ext>
            </a:extLst>
          </p:cNvPr>
          <p:cNvSpPr>
            <a:spLocks noGrp="1"/>
          </p:cNvSpPr>
          <p:nvPr>
            <p:ph idx="1"/>
          </p:nvPr>
        </p:nvSpPr>
        <p:spPr>
          <a:xfrm>
            <a:off x="838200" y="1690688"/>
            <a:ext cx="10515600" cy="4988408"/>
          </a:xfrm>
        </p:spPr>
        <p:txBody>
          <a:bodyPr>
            <a:normAutofit/>
          </a:bodyPr>
          <a:lstStyle/>
          <a:p>
            <a:pPr marL="514350" indent="-514350">
              <a:buAutoNum type="arabicParenR"/>
            </a:pPr>
            <a:r>
              <a:rPr lang="en-GB" b="1" dirty="0"/>
              <a:t>Buddhist temples are investing money in coal and gas. True/false?</a:t>
            </a:r>
          </a:p>
          <a:p>
            <a:pPr marL="514350" indent="-514350">
              <a:buFont typeface="Arial" panose="020B0604020202020204" pitchFamily="34" charset="0"/>
              <a:buAutoNum type="arabicParenR"/>
            </a:pPr>
            <a:r>
              <a:rPr lang="en-GB" b="1" dirty="0"/>
              <a:t>Japanese banks lend money for fossil fuel projects. True/false?</a:t>
            </a:r>
          </a:p>
          <a:p>
            <a:pPr marL="514350" indent="-514350">
              <a:buFont typeface="Arial" panose="020B0604020202020204" pitchFamily="34" charset="0"/>
              <a:buAutoNum type="arabicParenR"/>
            </a:pPr>
            <a:r>
              <a:rPr lang="en-GB" b="1" dirty="0"/>
              <a:t>Some Japanese people are campaigning for money to be taken away from fossil fuels. True/false?</a:t>
            </a:r>
          </a:p>
          <a:p>
            <a:pPr marL="514350" indent="-514350">
              <a:buFont typeface="Arial" panose="020B0604020202020204" pitchFamily="34" charset="0"/>
              <a:buAutoNum type="arabicParenR"/>
            </a:pPr>
            <a:r>
              <a:rPr lang="en-GB" b="1" dirty="0"/>
              <a:t>A Buddhist priest wants others to join him in taking action against fossil fuels. True/false?</a:t>
            </a:r>
          </a:p>
          <a:p>
            <a:pPr marL="514350" indent="-514350">
              <a:buFont typeface="Arial" panose="020B0604020202020204" pitchFamily="34" charset="0"/>
              <a:buAutoNum type="arabicParenR"/>
            </a:pPr>
            <a:r>
              <a:rPr lang="en-GB" b="1" dirty="0"/>
              <a:t>Some Japanese banks are saying no to investing in coal. True/false? </a:t>
            </a:r>
          </a:p>
          <a:p>
            <a:pPr marL="0" indent="0">
              <a:buNone/>
            </a:pPr>
            <a:endParaRPr lang="en-GB" b="1" dirty="0"/>
          </a:p>
          <a:p>
            <a:pPr marL="0" indent="0">
              <a:buNone/>
            </a:pPr>
            <a:r>
              <a:rPr lang="en-GB" sz="4800" b="1" dirty="0">
                <a:solidFill>
                  <a:srgbClr val="C00000"/>
                </a:solidFill>
                <a:latin typeface="+mj-lt"/>
              </a:rPr>
              <a:t>Now read and check</a:t>
            </a:r>
          </a:p>
          <a:p>
            <a:pPr marL="971550" lvl="1" indent="-514350">
              <a:buAutoNum type="arabicParenR"/>
            </a:pPr>
            <a:endParaRPr lang="en-GB" dirty="0"/>
          </a:p>
          <a:p>
            <a:pPr marL="514350" indent="-514350">
              <a:buAutoNum type="arabicParenR"/>
            </a:pPr>
            <a:endParaRPr lang="en-GB" dirty="0"/>
          </a:p>
        </p:txBody>
      </p:sp>
      <p:pic>
        <p:nvPicPr>
          <p:cNvPr id="4" name="Picture 3">
            <a:extLst>
              <a:ext uri="{FF2B5EF4-FFF2-40B4-BE49-F238E27FC236}">
                <a16:creationId xmlns:a16="http://schemas.microsoft.com/office/drawing/2014/main" id="{CB4BF5F0-5FE5-45EE-86FD-4B552AD46F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4758" y="4973957"/>
            <a:ext cx="1449042" cy="1272164"/>
          </a:xfrm>
          <a:prstGeom prst="rect">
            <a:avLst/>
          </a:prstGeom>
        </p:spPr>
      </p:pic>
    </p:spTree>
    <p:extLst>
      <p:ext uri="{BB962C8B-B14F-4D97-AF65-F5344CB8AC3E}">
        <p14:creationId xmlns:p14="http://schemas.microsoft.com/office/powerpoint/2010/main" val="16103261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C65B5BE-5325-4C0D-A215-7326A83C63D5}"/>
              </a:ext>
            </a:extLst>
          </p:cNvPr>
          <p:cNvSpPr/>
          <p:nvPr/>
        </p:nvSpPr>
        <p:spPr>
          <a:xfrm>
            <a:off x="225286" y="172278"/>
            <a:ext cx="11966713" cy="6832640"/>
          </a:xfrm>
          <a:prstGeom prst="rect">
            <a:avLst/>
          </a:prstGeom>
        </p:spPr>
        <p:txBody>
          <a:bodyPr wrap="square">
            <a:spAutoFit/>
          </a:bodyPr>
          <a:lstStyle/>
          <a:p>
            <a:r>
              <a:rPr lang="en-GB" sz="2400" b="1" dirty="0"/>
              <a:t>1) JAPAN</a:t>
            </a:r>
            <a:r>
              <a:rPr lang="en-GB" sz="2400" dirty="0"/>
              <a:t> </a:t>
            </a:r>
          </a:p>
          <a:p>
            <a:r>
              <a:rPr lang="en-GB" sz="2800" b="1" dirty="0"/>
              <a:t>Buddhist temples are taking investments away from fossil fuels. This is part of a global ‘divestment’ movement that has taken over $8 trillion from oil, gas, and coal companies around the world. In Japan three of its biggest banks – Mizuho Financial Group, Mitsubishi UFJ Financial Group, and Sumitomo Mitsui Financial Group – are the first, second, and fifth-largest to lend money to coal projects. </a:t>
            </a:r>
          </a:p>
          <a:p>
            <a:r>
              <a:rPr lang="en-GB" sz="2800" b="1" dirty="0"/>
              <a:t>A new group of Japanese campaigners, supported by the climate action network 350.org, is asking for the divestment of about $25 billion. Tomonobu Narita is a Buddhist priest. He moved part of his temple’s investments into a fossil-free fund. He told NBC News: ‘Small action together with the actions of others has a bigger effect, so I hope for more of that kind of divestment in Japan.’ The three big banks said they will think about and reduce their coal lending. But campaigners want more, especially since other Japanese financial institutions such as Nippon Life, </a:t>
            </a:r>
            <a:r>
              <a:rPr lang="en-GB" sz="2800" b="1" dirty="0" err="1"/>
              <a:t>Dai-ichi</a:t>
            </a:r>
            <a:r>
              <a:rPr lang="en-GB" sz="2800" b="1" dirty="0"/>
              <a:t> Life, and ITOCHU said they would lend no money to coal</a:t>
            </a:r>
          </a:p>
          <a:p>
            <a:endParaRPr lang="en-GB" sz="2200" b="1" dirty="0"/>
          </a:p>
        </p:txBody>
      </p:sp>
    </p:spTree>
    <p:extLst>
      <p:ext uri="{BB962C8B-B14F-4D97-AF65-F5344CB8AC3E}">
        <p14:creationId xmlns:p14="http://schemas.microsoft.com/office/powerpoint/2010/main" val="26452117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4791</TotalTime>
  <Words>2626</Words>
  <Application>Microsoft Office PowerPoint</Application>
  <PresentationFormat>Widescreen</PresentationFormat>
  <Paragraphs>213</Paragraphs>
  <Slides>22</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Calibri</vt:lpstr>
      <vt:lpstr>Calibri Light</vt:lpstr>
      <vt:lpstr>Office Theme</vt:lpstr>
      <vt:lpstr>     Stop Carbon</vt:lpstr>
      <vt:lpstr>PowerPoint Presentation</vt:lpstr>
      <vt:lpstr>Who is in the picture? Where do you think this is? What are the people wearing and why?</vt:lpstr>
      <vt:lpstr>       What do we call oil, gas, and coal? </vt:lpstr>
      <vt:lpstr>Match:</vt:lpstr>
      <vt:lpstr>What do you think is true?</vt:lpstr>
      <vt:lpstr>Match:</vt:lpstr>
      <vt:lpstr>1) Japan What do you think?</vt:lpstr>
      <vt:lpstr>PowerPoint Presentation</vt:lpstr>
      <vt:lpstr>2) Spain and France What do you think?</vt:lpstr>
      <vt:lpstr>PowerPoint Presentation</vt:lpstr>
      <vt:lpstr>3) Australia What do you think?</vt:lpstr>
      <vt:lpstr>PowerPoint Presentation</vt:lpstr>
      <vt:lpstr>4) Kenya What do you think?</vt:lpstr>
      <vt:lpstr>PowerPoint Presentation</vt:lpstr>
      <vt:lpstr>5) Colombia What do you think?</vt:lpstr>
      <vt:lpstr>PowerPoint Presentation</vt:lpstr>
      <vt:lpstr>6) Argentina What do you think?</vt:lpstr>
      <vt:lpstr>PowerPoint Presentation</vt:lpstr>
      <vt:lpstr>Now what do you think is true?</vt:lpstr>
      <vt:lpstr>Discuss what action can be taken to stop the use of fossil fuels. Make a poster listing what people can do.</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dc:creator>
  <cp:lastModifiedBy>John Shepheard</cp:lastModifiedBy>
  <cp:revision>258</cp:revision>
  <dcterms:created xsi:type="dcterms:W3CDTF">2018-10-04T07:53:06Z</dcterms:created>
  <dcterms:modified xsi:type="dcterms:W3CDTF">2019-06-21T14:51:41Z</dcterms:modified>
</cp:coreProperties>
</file>